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34"/>
  </p:notesMasterIdLst>
  <p:handoutMasterIdLst>
    <p:handoutMasterId r:id="rId35"/>
  </p:handoutMasterIdLst>
  <p:sldIdLst>
    <p:sldId id="256" r:id="rId2"/>
    <p:sldId id="326" r:id="rId3"/>
    <p:sldId id="328" r:id="rId4"/>
    <p:sldId id="347" r:id="rId5"/>
    <p:sldId id="330" r:id="rId6"/>
    <p:sldId id="331" r:id="rId7"/>
    <p:sldId id="333" r:id="rId8"/>
    <p:sldId id="332" r:id="rId9"/>
    <p:sldId id="334" r:id="rId10"/>
    <p:sldId id="335" r:id="rId11"/>
    <p:sldId id="336" r:id="rId12"/>
    <p:sldId id="348" r:id="rId13"/>
    <p:sldId id="337" r:id="rId14"/>
    <p:sldId id="338" r:id="rId15"/>
    <p:sldId id="355" r:id="rId16"/>
    <p:sldId id="358" r:id="rId17"/>
    <p:sldId id="360" r:id="rId18"/>
    <p:sldId id="356" r:id="rId19"/>
    <p:sldId id="361" r:id="rId20"/>
    <p:sldId id="363" r:id="rId21"/>
    <p:sldId id="350" r:id="rId22"/>
    <p:sldId id="351" r:id="rId23"/>
    <p:sldId id="354" r:id="rId24"/>
    <p:sldId id="339" r:id="rId25"/>
    <p:sldId id="340" r:id="rId26"/>
    <p:sldId id="341" r:id="rId27"/>
    <p:sldId id="342" r:id="rId28"/>
    <p:sldId id="344" r:id="rId29"/>
    <p:sldId id="345" r:id="rId30"/>
    <p:sldId id="346" r:id="rId31"/>
    <p:sldId id="343" r:id="rId32"/>
    <p:sldId id="349" r:id="rId3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FF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221" autoAdjust="0"/>
    <p:restoredTop sz="94667" autoAdjust="0"/>
  </p:normalViewPr>
  <p:slideViewPr>
    <p:cSldViewPr>
      <p:cViewPr varScale="1">
        <p:scale>
          <a:sx n="69" d="100"/>
          <a:sy n="69" d="100"/>
        </p:scale>
        <p:origin x="1398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1137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serv-files\services\Rh\DRH%20Manon%20C\4-%20RSU%20-%20BILAN%20SOCIAL\Graphique%20pour%20pr&#233;sentation%20WORD%202024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serv-files\services\Rh\DRH%20Manon%20C\4-%20RSU%20-%20BILAN%20SOCIAL\Graphique%20pour%20pr&#233;sentation%20WORD%202024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cap="none" spc="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FR" b="1" dirty="0">
                <a:solidFill>
                  <a:schemeClr val="tx2"/>
                </a:solidFill>
              </a:rPr>
              <a:t>2024</a:t>
            </a:r>
          </a:p>
        </c:rich>
      </c:tx>
      <c:layout>
        <c:manualLayout>
          <c:xMode val="edge"/>
          <c:yMode val="edge"/>
          <c:x val="0.46133333333333332"/>
          <c:y val="5.092592592592592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cap="none" spc="2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1"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1"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1">
                    <a:shade val="9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6DAD-4E50-8E6E-1D48C4F4BBB8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2"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2"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2">
                    <a:shade val="9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6DAD-4E50-8E6E-1D48C4F4BBB8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3"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3"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3">
                    <a:shade val="9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5-6DAD-4E50-8E6E-1D48C4F4BBB8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31,84</a:t>
                    </a:r>
                    <a:r>
                      <a:rPr lang="en-US" baseline="0"/>
                      <a:t> %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6DAD-4E50-8E6E-1D48C4F4BBB8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17,96</a:t>
                    </a:r>
                    <a:r>
                      <a:rPr lang="en-US" baseline="0"/>
                      <a:t> %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6DAD-4E50-8E6E-1D48C4F4BBB8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/>
                      <a:t>50,20 %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6DAD-4E50-8E6E-1D48C4F4BBB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ctr"/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'Page 7 ETPR PNM - catégorie'!$A$1:$A$3</c:f>
              <c:strCache>
                <c:ptCount val="3"/>
                <c:pt idx="0">
                  <c:v>Catégorie A</c:v>
                </c:pt>
                <c:pt idx="1">
                  <c:v>Catégorie B</c:v>
                </c:pt>
                <c:pt idx="2">
                  <c:v>Catégorie C</c:v>
                </c:pt>
              </c:strCache>
            </c:strRef>
          </c:cat>
          <c:val>
            <c:numRef>
              <c:f>'Page 7 ETPR PNM - catégorie'!$B$1:$B$3</c:f>
              <c:numCache>
                <c:formatCode>#\ ##0.0</c:formatCode>
                <c:ptCount val="3"/>
                <c:pt idx="0">
                  <c:v>474.26</c:v>
                </c:pt>
                <c:pt idx="1">
                  <c:v>526.38</c:v>
                </c:pt>
                <c:pt idx="2">
                  <c:v>438.54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6DAD-4E50-8E6E-1D48C4F4BBB8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r>
              <a:rPr lang="fr-FR">
                <a:solidFill>
                  <a:schemeClr val="bg1"/>
                </a:solidFill>
              </a:rPr>
              <a:t>ETPR</a:t>
            </a:r>
            <a:r>
              <a:rPr lang="fr-FR" baseline="0">
                <a:solidFill>
                  <a:schemeClr val="bg1"/>
                </a:solidFill>
              </a:rPr>
              <a:t> PNM - Répartition par type de personnel </a:t>
            </a:r>
            <a:endParaRPr lang="fr-FR">
              <a:solidFill>
                <a:schemeClr val="bg1"/>
              </a:solidFill>
            </a:endParaRPr>
          </a:p>
        </c:rich>
      </c:tx>
      <c:layout>
        <c:manualLayout>
          <c:xMode val="edge"/>
          <c:yMode val="edge"/>
          <c:x val="0.15605933479626521"/>
          <c:y val="2.314814814814814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>
        <c:manualLayout>
          <c:layoutTarget val="inner"/>
          <c:xMode val="edge"/>
          <c:yMode val="edge"/>
          <c:x val="0.48948324082440514"/>
          <c:y val="0.18130583815815332"/>
          <c:w val="0.46953315261821782"/>
          <c:h val="0.73870041017268573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'Page 7 ETPR PNM'!$A$1:$A$5</c:f>
              <c:strCache>
                <c:ptCount val="5"/>
                <c:pt idx="0">
                  <c:v>Personnels de direction et personnels administratifs</c:v>
                </c:pt>
                <c:pt idx="1">
                  <c:v>Personnels des services de soins</c:v>
                </c:pt>
                <c:pt idx="2">
                  <c:v>Personnels éducatifs et sociaux</c:v>
                </c:pt>
                <c:pt idx="3">
                  <c:v>Personnels médico-techniques</c:v>
                </c:pt>
                <c:pt idx="4">
                  <c:v>Personnels techniques et ouvriers</c:v>
                </c:pt>
              </c:strCache>
            </c:strRef>
          </c:cat>
          <c:val>
            <c:numRef>
              <c:f>'Page 7 ETPR PNM'!$B$1:$B$5</c:f>
              <c:numCache>
                <c:formatCode>#,##0.00</c:formatCode>
                <c:ptCount val="5"/>
                <c:pt idx="0">
                  <c:v>12.2</c:v>
                </c:pt>
                <c:pt idx="1">
                  <c:v>69.77</c:v>
                </c:pt>
                <c:pt idx="2">
                  <c:v>0.65</c:v>
                </c:pt>
                <c:pt idx="3">
                  <c:v>4.8099999999999996</c:v>
                </c:pt>
                <c:pt idx="4">
                  <c:v>12.57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EF7-4974-B1A4-1E2F4CC767BC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82"/>
        <c:axId val="176395712"/>
        <c:axId val="278174624"/>
      </c:barChart>
      <c:catAx>
        <c:axId val="17639571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278174624"/>
        <c:crosses val="autoZero"/>
        <c:auto val="1"/>
        <c:lblAlgn val="ctr"/>
        <c:lblOffset val="100"/>
        <c:noMultiLvlLbl val="0"/>
      </c:catAx>
      <c:valAx>
        <c:axId val="278174624"/>
        <c:scaling>
          <c:orientation val="minMax"/>
          <c:max val="100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" sourceLinked="1"/>
        <c:majorTickMark val="out"/>
        <c:minorTickMark val="none"/>
        <c:tickLblPos val="nextTo"/>
        <c:crossAx val="1763957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088947669815375"/>
          <c:y val="4.1240595033593223E-2"/>
          <c:w val="0.82365944723402418"/>
          <c:h val="0.87116727415608075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algn="ctr">
                    <a:defRPr sz="14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318F-4DD4-93AB-4ED20437925A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2-318F-4DD4-93AB-4ED20437925A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318F-4DD4-93AB-4ED20437925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'Dépense Brute Interimaires PNM'!$A$1:$A$3</c:f>
              <c:numCache>
                <c:formatCode>General</c:formatCode>
                <c:ptCount val="3"/>
                <c:pt idx="0">
                  <c:v>2024</c:v>
                </c:pt>
                <c:pt idx="1">
                  <c:v>2023</c:v>
                </c:pt>
                <c:pt idx="2">
                  <c:v>2022</c:v>
                </c:pt>
              </c:numCache>
            </c:numRef>
          </c:cat>
          <c:val>
            <c:numRef>
              <c:f>'Dépense Brute Interimaires PNM'!$B$1:$B$3</c:f>
              <c:numCache>
                <c:formatCode>#\ ##0.00\ "€"</c:formatCode>
                <c:ptCount val="3"/>
                <c:pt idx="0">
                  <c:v>481437.71</c:v>
                </c:pt>
                <c:pt idx="1">
                  <c:v>880165.08</c:v>
                </c:pt>
                <c:pt idx="2">
                  <c:v>887464.4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18F-4DD4-93AB-4ED20437925A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431526096"/>
        <c:axId val="349899312"/>
      </c:barChart>
      <c:catAx>
        <c:axId val="4315260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349899312"/>
        <c:crosses val="autoZero"/>
        <c:auto val="1"/>
        <c:lblAlgn val="ctr"/>
        <c:lblOffset val="100"/>
        <c:noMultiLvlLbl val="0"/>
      </c:catAx>
      <c:valAx>
        <c:axId val="3498993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\ ##0.00\ &quot;€&quot;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4315260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cap="none" spc="20" baseline="0">
                <a:solidFill>
                  <a:schemeClr val="dk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FR"/>
              <a:t>Nombre de recrutement IDE</a:t>
            </a:r>
          </a:p>
        </c:rich>
      </c:tx>
      <c:layout>
        <c:manualLayout>
          <c:xMode val="edge"/>
          <c:yMode val="edge"/>
          <c:x val="0.10295822397200349"/>
          <c:y val="3.703703703703703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cap="none" spc="20" baseline="0">
              <a:solidFill>
                <a:schemeClr val="dk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spPr>
            <a:ln w="22225" cap="rnd" cmpd="sng" algn="ctr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2.4639820807424766E-2"/>
                  <c:y val="-5.62310164973833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E51-4B4A-9904-7B7DE7C52E23}"/>
                </c:ext>
              </c:extLst>
            </c:dLbl>
            <c:dLbl>
              <c:idx val="1"/>
              <c:layout>
                <c:manualLayout>
                  <c:x val="-2.0058520401095913E-2"/>
                  <c:y val="-7.667865886006808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E51-4B4A-9904-7B7DE7C52E23}"/>
                </c:ext>
              </c:extLst>
            </c:dLbl>
            <c:dLbl>
              <c:idx val="2"/>
              <c:layout>
                <c:manualLayout>
                  <c:x val="-2.9221121213753504E-2"/>
                  <c:y val="-9.712630122275295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5E51-4B4A-9904-7B7DE7C52E2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'Nbre de recrutement IDE'!$A$1:$A$3</c:f>
              <c:numCache>
                <c:formatCode>General</c:formatCod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'Nbre de recrutement IDE'!$B$1:$B$3</c:f>
              <c:numCache>
                <c:formatCode>General</c:formatCode>
                <c:ptCount val="3"/>
                <c:pt idx="0">
                  <c:v>60</c:v>
                </c:pt>
                <c:pt idx="1">
                  <c:v>48</c:v>
                </c:pt>
                <c:pt idx="2">
                  <c:v>41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E51-4B4A-9904-7B7DE7C52E23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solidFill>
                <a:schemeClr val="dk1">
                  <a:lumMod val="35000"/>
                  <a:lumOff val="65000"/>
                  <a:alpha val="33000"/>
                </a:schemeClr>
              </a:solidFill>
              <a:round/>
            </a:ln>
            <a:effectLst/>
          </c:spPr>
        </c:dropLines>
        <c:smooth val="0"/>
        <c:axId val="1534408992"/>
        <c:axId val="1616212272"/>
      </c:lineChart>
      <c:catAx>
        <c:axId val="15344089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spc="2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616212272"/>
        <c:crosses val="autoZero"/>
        <c:auto val="1"/>
        <c:lblAlgn val="ctr"/>
        <c:lblOffset val="100"/>
        <c:noMultiLvlLbl val="0"/>
      </c:catAx>
      <c:valAx>
        <c:axId val="16162122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spc="2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534408992"/>
        <c:crosses val="autoZero"/>
        <c:crossBetween val="between"/>
      </c:valAx>
      <c:spPr>
        <a:gradFill>
          <a:gsLst>
            <a:gs pos="100000">
              <a:schemeClr val="lt1">
                <a:lumMod val="95000"/>
              </a:schemeClr>
            </a:gs>
            <a:gs pos="0">
              <a:schemeClr val="lt1"/>
            </a:gs>
          </a:gsLst>
          <a:lin ang="5400000" scaled="0"/>
        </a:gradFill>
        <a:ln>
          <a:noFill/>
        </a:ln>
        <a:effectLst/>
      </c:spPr>
    </c:plotArea>
    <c:plotVisOnly val="1"/>
    <c:dispBlanksAs val="gap"/>
    <c:showDLblsOverMax val="0"/>
  </c:chart>
  <c:spPr>
    <a:solidFill>
      <a:schemeClr val="lt1"/>
    </a:solidFill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withinLinearReversed" id="24">
  <a:schemeClr val="accent4"/>
</cs:colorStyle>
</file>

<file path=ppt/charts/colors3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4">
  <cs:axisTitle>
    <cs:lnRef idx="0"/>
    <cs:fillRef idx="0"/>
    <cs:effectRef idx="0"/>
    <cs:fontRef idx="minor">
      <a:schemeClr val="tx1">
        <a:lumMod val="50000"/>
        <a:lumOff val="50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/>
    <cs:fillRef idx="2">
      <cs:styleClr val="auto"/>
    </cs:fillRef>
    <cs:effectRef idx="1"/>
    <cs:fontRef idx="minor">
      <a:schemeClr val="dk1"/>
    </cs:fontRef>
    <cs:spPr/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400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30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b="0" kern="1200" spc="20" baseline="0"/>
  </cs:categoryAxis>
  <cs:chartArea mods="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 cmpd="sng" algn="ctr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  <a:alpha val="33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dk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gradFill>
        <a:gsLst>
          <a:gs pos="100000">
            <a:schemeClr val="lt1">
              <a:lumMod val="95000"/>
            </a:schemeClr>
          </a:gs>
          <a:gs pos="0">
            <a:schemeClr val="lt1"/>
          </a:gs>
        </a:gsLst>
        <a:lin ang="5400000" scaled="0"/>
      </a:gradFill>
    </cs:spPr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dk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1DA3753-9EE0-4EA7-A307-D7B92419062D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6219FCCD-85BF-41D7-97F9-C0239936F3A2}">
      <dgm:prSet phldrT="[Texte]"/>
      <dgm:spPr/>
      <dgm:t>
        <a:bodyPr/>
        <a:lstStyle/>
        <a:p>
          <a:r>
            <a:rPr lang="fr-FR" dirty="0"/>
            <a:t>Nombre de demandes d’étude promotionnelle  </a:t>
          </a:r>
        </a:p>
      </dgm:t>
    </dgm:pt>
    <dgm:pt modelId="{5A8E3E0E-31D8-4057-B14D-B37CFE798D03}" type="parTrans" cxnId="{69A2220B-2E8C-4734-9B05-4DD0E25E8097}">
      <dgm:prSet/>
      <dgm:spPr/>
      <dgm:t>
        <a:bodyPr/>
        <a:lstStyle/>
        <a:p>
          <a:endParaRPr lang="fr-FR"/>
        </a:p>
      </dgm:t>
    </dgm:pt>
    <dgm:pt modelId="{CC020BB1-AA11-465D-8AF1-5634BE0F1290}" type="sibTrans" cxnId="{69A2220B-2E8C-4734-9B05-4DD0E25E8097}">
      <dgm:prSet/>
      <dgm:spPr/>
    </dgm:pt>
    <dgm:pt modelId="{97802A01-4B53-4DE5-961B-F918723A5BDE}">
      <dgm:prSet phldrT="[Texte]" custT="1"/>
      <dgm:spPr/>
      <dgm:t>
        <a:bodyPr/>
        <a:lstStyle/>
        <a:p>
          <a:pPr marL="0"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700" kern="1200" dirty="0"/>
            <a:t> </a:t>
          </a:r>
          <a:r>
            <a:rPr lang="fr-FR" sz="1700" kern="1200" dirty="0">
              <a:solidFill>
                <a:srgbClr val="FFFFFF"/>
              </a:solidFill>
              <a:latin typeface="Century Gothic"/>
              <a:ea typeface="+mn-ea"/>
              <a:cs typeface="+mn-cs"/>
            </a:rPr>
            <a:t>2023</a:t>
          </a:r>
        </a:p>
        <a:p>
          <a:pPr marL="0"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700" kern="1200" dirty="0">
            <a:solidFill>
              <a:srgbClr val="FFFFFF"/>
            </a:solidFill>
            <a:latin typeface="Century Gothic"/>
            <a:ea typeface="+mn-ea"/>
            <a:cs typeface="+mn-cs"/>
          </a:endParaRPr>
        </a:p>
        <a:p>
          <a:pPr marL="0"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700" b="1" kern="1200" dirty="0">
              <a:solidFill>
                <a:srgbClr val="FFFFFF"/>
              </a:solidFill>
              <a:latin typeface="Century Gothic"/>
              <a:ea typeface="+mn-ea"/>
              <a:cs typeface="+mn-cs"/>
            </a:rPr>
            <a:t>29 Candidatures</a:t>
          </a:r>
        </a:p>
      </dgm:t>
    </dgm:pt>
    <dgm:pt modelId="{59C7B78A-154B-4BE6-A29F-5D926D73F64E}" type="parTrans" cxnId="{377F396B-FD49-44D8-A2F8-9C3E22C2D7FD}">
      <dgm:prSet/>
      <dgm:spPr/>
      <dgm:t>
        <a:bodyPr/>
        <a:lstStyle/>
        <a:p>
          <a:endParaRPr lang="fr-FR"/>
        </a:p>
      </dgm:t>
    </dgm:pt>
    <dgm:pt modelId="{80ECF388-D052-44BC-AE53-47AEA4C7438E}" type="sibTrans" cxnId="{377F396B-FD49-44D8-A2F8-9C3E22C2D7FD}">
      <dgm:prSet/>
      <dgm:spPr/>
      <dgm:t>
        <a:bodyPr/>
        <a:lstStyle/>
        <a:p>
          <a:endParaRPr lang="fr-FR"/>
        </a:p>
      </dgm:t>
    </dgm:pt>
    <dgm:pt modelId="{5572171A-5E60-4D06-A19C-E7441F9586CA}">
      <dgm:prSet phldrT="[Texte]"/>
      <dgm:spPr/>
      <dgm:t>
        <a:bodyPr/>
        <a:lstStyle/>
        <a:p>
          <a:r>
            <a:rPr lang="fr-FR" dirty="0"/>
            <a:t>Nombre de départ en étude promotionnelle</a:t>
          </a:r>
        </a:p>
      </dgm:t>
    </dgm:pt>
    <dgm:pt modelId="{30BE8016-634B-4943-9986-7233037FB48B}" type="parTrans" cxnId="{036F9B3C-3F34-4C45-9B7E-3E62F8B2FAE4}">
      <dgm:prSet/>
      <dgm:spPr/>
      <dgm:t>
        <a:bodyPr/>
        <a:lstStyle/>
        <a:p>
          <a:endParaRPr lang="fr-FR"/>
        </a:p>
      </dgm:t>
    </dgm:pt>
    <dgm:pt modelId="{09CE369E-B727-41C4-84D0-CD7FCF9C7249}" type="sibTrans" cxnId="{036F9B3C-3F34-4C45-9B7E-3E62F8B2FAE4}">
      <dgm:prSet/>
      <dgm:spPr/>
      <dgm:t>
        <a:bodyPr/>
        <a:lstStyle/>
        <a:p>
          <a:endParaRPr lang="fr-FR"/>
        </a:p>
      </dgm:t>
    </dgm:pt>
    <dgm:pt modelId="{D1CE3DD2-219C-4C79-8853-77DA73B396E6}">
      <dgm:prSet phldrT="[Texte]" custT="1"/>
      <dgm:spPr/>
      <dgm:t>
        <a:bodyPr/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/>
            <a:t>2023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700" b="1" kern="1200" dirty="0"/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b="1" kern="1200" dirty="0"/>
            <a:t>11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b="1" kern="1200" dirty="0"/>
            <a:t>Agents</a:t>
          </a:r>
          <a:endParaRPr lang="fr-FR" sz="1700" b="1" kern="1200" dirty="0">
            <a:solidFill>
              <a:srgbClr val="FFFFFF"/>
            </a:solidFill>
            <a:latin typeface="Century Gothic"/>
            <a:ea typeface="+mn-ea"/>
            <a:cs typeface="+mn-cs"/>
          </a:endParaRPr>
        </a:p>
      </dgm:t>
    </dgm:pt>
    <dgm:pt modelId="{72B75DC6-FA1E-4408-9954-C55F48B056F9}" type="parTrans" cxnId="{760325C0-AE36-4E6F-91FD-85E8DA7B3474}">
      <dgm:prSet/>
      <dgm:spPr/>
      <dgm:t>
        <a:bodyPr/>
        <a:lstStyle/>
        <a:p>
          <a:endParaRPr lang="fr-FR"/>
        </a:p>
      </dgm:t>
    </dgm:pt>
    <dgm:pt modelId="{55233CBD-AAC6-4B34-A32B-BCF9913B6A35}" type="sibTrans" cxnId="{760325C0-AE36-4E6F-91FD-85E8DA7B3474}">
      <dgm:prSet/>
      <dgm:spPr/>
      <dgm:t>
        <a:bodyPr/>
        <a:lstStyle/>
        <a:p>
          <a:endParaRPr lang="fr-FR"/>
        </a:p>
      </dgm:t>
    </dgm:pt>
    <dgm:pt modelId="{D51663F1-C6F2-411C-92C1-EC22B7B47915}">
      <dgm:prSet phldrT="[Texte]"/>
      <dgm:spPr/>
      <dgm:t>
        <a:bodyPr/>
        <a:lstStyle/>
        <a:p>
          <a:r>
            <a:rPr lang="fr-FR" dirty="0"/>
            <a:t>Nombre de retour d’étude promotionnelle</a:t>
          </a:r>
        </a:p>
      </dgm:t>
    </dgm:pt>
    <dgm:pt modelId="{749A728D-4FCE-44BF-9637-4A8BFE6DE71D}" type="parTrans" cxnId="{9A93C36E-7B6A-4367-A7B6-A59BAA28C049}">
      <dgm:prSet/>
      <dgm:spPr/>
      <dgm:t>
        <a:bodyPr/>
        <a:lstStyle/>
        <a:p>
          <a:endParaRPr lang="fr-FR"/>
        </a:p>
      </dgm:t>
    </dgm:pt>
    <dgm:pt modelId="{1F751F88-23A0-4431-B371-658C14B981C3}" type="sibTrans" cxnId="{9A93C36E-7B6A-4367-A7B6-A59BAA28C049}">
      <dgm:prSet/>
      <dgm:spPr/>
      <dgm:t>
        <a:bodyPr/>
        <a:lstStyle/>
        <a:p>
          <a:endParaRPr lang="fr-FR"/>
        </a:p>
      </dgm:t>
    </dgm:pt>
    <dgm:pt modelId="{CED4815A-7252-4971-B2C4-28EE92E34E4A}">
      <dgm:prSet phldrT="[Texte]"/>
      <dgm:spPr/>
      <dgm:t>
        <a:bodyPr/>
        <a:lstStyle/>
        <a:p>
          <a:r>
            <a:rPr lang="fr-FR" dirty="0"/>
            <a:t>2023</a:t>
          </a:r>
        </a:p>
        <a:p>
          <a:endParaRPr lang="fr-FR" b="1" dirty="0"/>
        </a:p>
        <a:p>
          <a:r>
            <a:rPr lang="fr-FR" b="1" dirty="0"/>
            <a:t>10</a:t>
          </a:r>
        </a:p>
        <a:p>
          <a:r>
            <a:rPr lang="fr-FR" b="1" dirty="0"/>
            <a:t>Diplômés</a:t>
          </a:r>
          <a:endParaRPr lang="fr-FR" dirty="0"/>
        </a:p>
      </dgm:t>
    </dgm:pt>
    <dgm:pt modelId="{09ABBD4E-C894-4EB8-AACF-F9B0FD13E217}" type="parTrans" cxnId="{2846B857-4E17-40F9-AAB9-9DD0A50B10E6}">
      <dgm:prSet/>
      <dgm:spPr/>
      <dgm:t>
        <a:bodyPr/>
        <a:lstStyle/>
        <a:p>
          <a:endParaRPr lang="fr-FR"/>
        </a:p>
      </dgm:t>
    </dgm:pt>
    <dgm:pt modelId="{EC51A941-FA66-42A5-B8F7-CA82A6BC3490}" type="sibTrans" cxnId="{2846B857-4E17-40F9-AAB9-9DD0A50B10E6}">
      <dgm:prSet/>
      <dgm:spPr/>
      <dgm:t>
        <a:bodyPr/>
        <a:lstStyle/>
        <a:p>
          <a:endParaRPr lang="fr-FR"/>
        </a:p>
      </dgm:t>
    </dgm:pt>
    <dgm:pt modelId="{9E70CEC2-D1E8-43EF-A619-B57D5606DCC1}">
      <dgm:prSet/>
      <dgm:spPr/>
      <dgm:t>
        <a:bodyPr/>
        <a:lstStyle/>
        <a:p>
          <a:r>
            <a:rPr lang="fr-FR" dirty="0"/>
            <a:t>Nombre de demandes de diplôme universitaire</a:t>
          </a:r>
        </a:p>
      </dgm:t>
    </dgm:pt>
    <dgm:pt modelId="{091BC45A-B051-4577-ACA0-4D80155BBC3B}" type="parTrans" cxnId="{84723C19-1290-45BB-8114-71BEFA886305}">
      <dgm:prSet/>
      <dgm:spPr/>
      <dgm:t>
        <a:bodyPr/>
        <a:lstStyle/>
        <a:p>
          <a:endParaRPr lang="fr-FR"/>
        </a:p>
      </dgm:t>
    </dgm:pt>
    <dgm:pt modelId="{B941C254-7FDF-40DB-BE13-70C06FC86335}" type="sibTrans" cxnId="{84723C19-1290-45BB-8114-71BEFA886305}">
      <dgm:prSet/>
      <dgm:spPr/>
      <dgm:t>
        <a:bodyPr/>
        <a:lstStyle/>
        <a:p>
          <a:endParaRPr lang="fr-FR"/>
        </a:p>
      </dgm:t>
    </dgm:pt>
    <dgm:pt modelId="{B16BB32D-2373-4A6D-AF0F-E7EEF78BA1B1}">
      <dgm:prSet custT="1"/>
      <dgm:spPr/>
      <dgm:t>
        <a:bodyPr/>
        <a:lstStyle/>
        <a:p>
          <a:r>
            <a:rPr lang="fr-FR" sz="1700" b="0" kern="1200" dirty="0">
              <a:solidFill>
                <a:srgbClr val="FFFFFF"/>
              </a:solidFill>
              <a:latin typeface="Century Gothic"/>
              <a:ea typeface="+mn-ea"/>
              <a:cs typeface="+mn-cs"/>
            </a:rPr>
            <a:t>2024</a:t>
          </a:r>
        </a:p>
        <a:p>
          <a:endParaRPr lang="fr-FR" sz="1700" b="1" kern="1200" dirty="0">
            <a:solidFill>
              <a:srgbClr val="FFFFFF"/>
            </a:solidFill>
            <a:latin typeface="Century Gothic"/>
            <a:ea typeface="+mn-ea"/>
            <a:cs typeface="+mn-cs"/>
          </a:endParaRPr>
        </a:p>
        <a:p>
          <a:r>
            <a:rPr lang="fr-FR" sz="1700" b="1" kern="1200" dirty="0">
              <a:solidFill>
                <a:srgbClr val="FFFFFF"/>
              </a:solidFill>
              <a:latin typeface="Century Gothic"/>
              <a:ea typeface="+mn-ea"/>
              <a:cs typeface="+mn-cs"/>
            </a:rPr>
            <a:t>44</a:t>
          </a:r>
        </a:p>
        <a:p>
          <a:r>
            <a:rPr lang="fr-FR" sz="1700" b="1" kern="1200" dirty="0">
              <a:solidFill>
                <a:srgbClr val="FFFFFF"/>
              </a:solidFill>
              <a:latin typeface="Century Gothic"/>
              <a:ea typeface="+mn-ea"/>
              <a:cs typeface="+mn-cs"/>
            </a:rPr>
            <a:t>Candidatures</a:t>
          </a:r>
        </a:p>
      </dgm:t>
    </dgm:pt>
    <dgm:pt modelId="{8BA35DC5-3099-4FDA-BF9E-54CCDBC19166}" type="parTrans" cxnId="{0176CE86-F635-4CFA-979E-484B5EF6E559}">
      <dgm:prSet/>
      <dgm:spPr/>
      <dgm:t>
        <a:bodyPr/>
        <a:lstStyle/>
        <a:p>
          <a:endParaRPr lang="fr-FR"/>
        </a:p>
      </dgm:t>
    </dgm:pt>
    <dgm:pt modelId="{E6BAA304-203C-433E-B74A-594A7C2E125C}" type="sibTrans" cxnId="{0176CE86-F635-4CFA-979E-484B5EF6E559}">
      <dgm:prSet/>
      <dgm:spPr/>
      <dgm:t>
        <a:bodyPr/>
        <a:lstStyle/>
        <a:p>
          <a:endParaRPr lang="fr-FR"/>
        </a:p>
      </dgm:t>
    </dgm:pt>
    <dgm:pt modelId="{8DE61D27-6BCF-4F7C-B085-560FB10D0ACC}">
      <dgm:prSet/>
      <dgm:spPr/>
      <dgm:t>
        <a:bodyPr/>
        <a:lstStyle/>
        <a:p>
          <a:r>
            <a:rPr lang="fr-FR" dirty="0"/>
            <a:t>2024</a:t>
          </a:r>
          <a:endParaRPr lang="fr-FR" b="1" dirty="0"/>
        </a:p>
        <a:p>
          <a:endParaRPr lang="fr-FR" b="1" dirty="0"/>
        </a:p>
        <a:p>
          <a:r>
            <a:rPr lang="fr-FR" b="1" dirty="0"/>
            <a:t>8</a:t>
          </a:r>
        </a:p>
        <a:p>
          <a:r>
            <a:rPr lang="fr-FR" b="1" dirty="0"/>
            <a:t>Agents</a:t>
          </a:r>
          <a:endParaRPr lang="fr-FR" dirty="0"/>
        </a:p>
      </dgm:t>
    </dgm:pt>
    <dgm:pt modelId="{4B79D33E-6338-4E06-A1E8-41BD7D22F926}" type="parTrans" cxnId="{24CDF3A9-B310-43BA-AB39-AE4B2AE77D05}">
      <dgm:prSet/>
      <dgm:spPr/>
      <dgm:t>
        <a:bodyPr/>
        <a:lstStyle/>
        <a:p>
          <a:endParaRPr lang="fr-FR"/>
        </a:p>
      </dgm:t>
    </dgm:pt>
    <dgm:pt modelId="{0992A259-F8B3-4658-A4D3-4A92FADB83A2}" type="sibTrans" cxnId="{24CDF3A9-B310-43BA-AB39-AE4B2AE77D05}">
      <dgm:prSet/>
      <dgm:spPr/>
      <dgm:t>
        <a:bodyPr/>
        <a:lstStyle/>
        <a:p>
          <a:endParaRPr lang="fr-FR"/>
        </a:p>
      </dgm:t>
    </dgm:pt>
    <dgm:pt modelId="{EB2BEDBA-10F0-4DF3-B02C-673B5660FBE9}">
      <dgm:prSet/>
      <dgm:spPr/>
      <dgm:t>
        <a:bodyPr/>
        <a:lstStyle/>
        <a:p>
          <a:r>
            <a:rPr lang="fr-FR" dirty="0"/>
            <a:t>2024</a:t>
          </a:r>
        </a:p>
        <a:p>
          <a:endParaRPr lang="fr-FR" b="1" dirty="0"/>
        </a:p>
        <a:p>
          <a:r>
            <a:rPr lang="fr-FR" b="1" dirty="0"/>
            <a:t>11</a:t>
          </a:r>
        </a:p>
        <a:p>
          <a:r>
            <a:rPr lang="fr-FR" b="1" dirty="0"/>
            <a:t>Diplômés</a:t>
          </a:r>
          <a:endParaRPr lang="fr-FR" dirty="0"/>
        </a:p>
      </dgm:t>
    </dgm:pt>
    <dgm:pt modelId="{9BBA41BA-8190-4468-9CE3-A493C2D19731}" type="parTrans" cxnId="{9E892DB7-BF06-4EB4-98E9-CEC05773BA15}">
      <dgm:prSet/>
      <dgm:spPr/>
      <dgm:t>
        <a:bodyPr/>
        <a:lstStyle/>
        <a:p>
          <a:endParaRPr lang="fr-FR"/>
        </a:p>
      </dgm:t>
    </dgm:pt>
    <dgm:pt modelId="{E0435B8E-E7E6-4F52-91A9-76844F5B5619}" type="sibTrans" cxnId="{9E892DB7-BF06-4EB4-98E9-CEC05773BA15}">
      <dgm:prSet/>
      <dgm:spPr/>
      <dgm:t>
        <a:bodyPr/>
        <a:lstStyle/>
        <a:p>
          <a:endParaRPr lang="fr-FR"/>
        </a:p>
      </dgm:t>
    </dgm:pt>
    <dgm:pt modelId="{5C5E5DD0-691C-4ED8-AA32-6F8CF0C3C328}">
      <dgm:prSet/>
      <dgm:spPr/>
      <dgm:t>
        <a:bodyPr/>
        <a:lstStyle/>
        <a:p>
          <a:r>
            <a:rPr lang="fr-FR" dirty="0"/>
            <a:t>2023</a:t>
          </a:r>
        </a:p>
        <a:p>
          <a:endParaRPr lang="fr-FR" b="1" dirty="0"/>
        </a:p>
        <a:p>
          <a:r>
            <a:rPr lang="fr-FR" b="1" dirty="0"/>
            <a:t>8</a:t>
          </a:r>
        </a:p>
        <a:p>
          <a:r>
            <a:rPr lang="fr-FR" b="1" dirty="0"/>
            <a:t>Candidatures</a:t>
          </a:r>
          <a:endParaRPr lang="fr-FR" dirty="0"/>
        </a:p>
      </dgm:t>
    </dgm:pt>
    <dgm:pt modelId="{CC3E5C9A-10B8-48A8-82F9-74A108BACBD2}" type="parTrans" cxnId="{06D5AF1A-3927-422F-BAF8-2CC45D5416B2}">
      <dgm:prSet/>
      <dgm:spPr/>
      <dgm:t>
        <a:bodyPr/>
        <a:lstStyle/>
        <a:p>
          <a:endParaRPr lang="fr-FR"/>
        </a:p>
      </dgm:t>
    </dgm:pt>
    <dgm:pt modelId="{F1BD5D95-DDC2-48E8-9971-FB2881B8AD7C}" type="sibTrans" cxnId="{06D5AF1A-3927-422F-BAF8-2CC45D5416B2}">
      <dgm:prSet/>
      <dgm:spPr/>
      <dgm:t>
        <a:bodyPr/>
        <a:lstStyle/>
        <a:p>
          <a:endParaRPr lang="fr-FR"/>
        </a:p>
      </dgm:t>
    </dgm:pt>
    <dgm:pt modelId="{C55C25E2-94C5-45C2-BF11-D5DF8F95ACBE}">
      <dgm:prSet/>
      <dgm:spPr/>
      <dgm:t>
        <a:bodyPr/>
        <a:lstStyle/>
        <a:p>
          <a:r>
            <a:rPr lang="fr-FR" dirty="0"/>
            <a:t>2024</a:t>
          </a:r>
        </a:p>
        <a:p>
          <a:endParaRPr lang="fr-FR" b="1" dirty="0"/>
        </a:p>
        <a:p>
          <a:r>
            <a:rPr lang="fr-FR" b="1" dirty="0"/>
            <a:t>18</a:t>
          </a:r>
        </a:p>
        <a:p>
          <a:r>
            <a:rPr lang="fr-FR" b="1" dirty="0"/>
            <a:t>Candidatures</a:t>
          </a:r>
          <a:endParaRPr lang="fr-FR" dirty="0"/>
        </a:p>
      </dgm:t>
    </dgm:pt>
    <dgm:pt modelId="{350D8AD3-419D-4AC9-87AE-DD87B267B66D}" type="parTrans" cxnId="{02D74FDB-748F-467A-881F-9E4CDFF758BC}">
      <dgm:prSet/>
      <dgm:spPr/>
      <dgm:t>
        <a:bodyPr/>
        <a:lstStyle/>
        <a:p>
          <a:endParaRPr lang="fr-FR"/>
        </a:p>
      </dgm:t>
    </dgm:pt>
    <dgm:pt modelId="{A21EA5A4-8763-4F31-89B3-B041D2B9781F}" type="sibTrans" cxnId="{02D74FDB-748F-467A-881F-9E4CDFF758BC}">
      <dgm:prSet/>
      <dgm:spPr/>
      <dgm:t>
        <a:bodyPr/>
        <a:lstStyle/>
        <a:p>
          <a:endParaRPr lang="fr-FR"/>
        </a:p>
      </dgm:t>
    </dgm:pt>
    <dgm:pt modelId="{98B495EE-A271-49AB-8209-698AE35AD214}" type="pres">
      <dgm:prSet presAssocID="{31DA3753-9EE0-4EA7-A307-D7B92419062D}" presName="theList" presStyleCnt="0">
        <dgm:presLayoutVars>
          <dgm:dir/>
          <dgm:animLvl val="lvl"/>
          <dgm:resizeHandles val="exact"/>
        </dgm:presLayoutVars>
      </dgm:prSet>
      <dgm:spPr/>
    </dgm:pt>
    <dgm:pt modelId="{D4C982C9-599C-42ED-9A1F-F63C61FE2B1C}" type="pres">
      <dgm:prSet presAssocID="{6219FCCD-85BF-41D7-97F9-C0239936F3A2}" presName="compNode" presStyleCnt="0"/>
      <dgm:spPr/>
    </dgm:pt>
    <dgm:pt modelId="{EA45D15A-0FF8-4DC5-B128-6D44AB6F4E45}" type="pres">
      <dgm:prSet presAssocID="{6219FCCD-85BF-41D7-97F9-C0239936F3A2}" presName="aNode" presStyleLbl="bgShp" presStyleIdx="0" presStyleCnt="4"/>
      <dgm:spPr/>
    </dgm:pt>
    <dgm:pt modelId="{3D2C9762-0BA7-4B5E-A778-DC4F8AA75616}" type="pres">
      <dgm:prSet presAssocID="{6219FCCD-85BF-41D7-97F9-C0239936F3A2}" presName="textNode" presStyleLbl="bgShp" presStyleIdx="0" presStyleCnt="4"/>
      <dgm:spPr/>
    </dgm:pt>
    <dgm:pt modelId="{5994C223-45BC-41AE-B467-43E9D191D144}" type="pres">
      <dgm:prSet presAssocID="{6219FCCD-85BF-41D7-97F9-C0239936F3A2}" presName="compChildNode" presStyleCnt="0"/>
      <dgm:spPr/>
    </dgm:pt>
    <dgm:pt modelId="{EBA4D6B9-2B2A-4581-85C4-2760D4E7DCF9}" type="pres">
      <dgm:prSet presAssocID="{6219FCCD-85BF-41D7-97F9-C0239936F3A2}" presName="theInnerList" presStyleCnt="0"/>
      <dgm:spPr/>
    </dgm:pt>
    <dgm:pt modelId="{4C2919DD-AD61-4B72-9433-7BBC92FE07CA}" type="pres">
      <dgm:prSet presAssocID="{97802A01-4B53-4DE5-961B-F918723A5BDE}" presName="childNode" presStyleLbl="node1" presStyleIdx="0" presStyleCnt="8">
        <dgm:presLayoutVars>
          <dgm:bulletEnabled val="1"/>
        </dgm:presLayoutVars>
      </dgm:prSet>
      <dgm:spPr/>
    </dgm:pt>
    <dgm:pt modelId="{25295ADA-6DAB-4D13-8F5D-89EFB3D98AE7}" type="pres">
      <dgm:prSet presAssocID="{97802A01-4B53-4DE5-961B-F918723A5BDE}" presName="aSpace2" presStyleCnt="0"/>
      <dgm:spPr/>
    </dgm:pt>
    <dgm:pt modelId="{936C55AA-B319-416A-8A67-58416635BB80}" type="pres">
      <dgm:prSet presAssocID="{B16BB32D-2373-4A6D-AF0F-E7EEF78BA1B1}" presName="childNode" presStyleLbl="node1" presStyleIdx="1" presStyleCnt="8" custLinFactNeighborX="-967" custLinFactNeighborY="2226">
        <dgm:presLayoutVars>
          <dgm:bulletEnabled val="1"/>
        </dgm:presLayoutVars>
      </dgm:prSet>
      <dgm:spPr/>
    </dgm:pt>
    <dgm:pt modelId="{44D4A3DD-56EC-4A60-B7AC-1099CF2F911F}" type="pres">
      <dgm:prSet presAssocID="{6219FCCD-85BF-41D7-97F9-C0239936F3A2}" presName="aSpace" presStyleCnt="0"/>
      <dgm:spPr/>
    </dgm:pt>
    <dgm:pt modelId="{A92EBC00-8298-4CB6-8A41-937E90B8FB7C}" type="pres">
      <dgm:prSet presAssocID="{9E70CEC2-D1E8-43EF-A619-B57D5606DCC1}" presName="compNode" presStyleCnt="0"/>
      <dgm:spPr/>
    </dgm:pt>
    <dgm:pt modelId="{7A2A864B-20A0-4AE1-8AD1-EA79091800D3}" type="pres">
      <dgm:prSet presAssocID="{9E70CEC2-D1E8-43EF-A619-B57D5606DCC1}" presName="aNode" presStyleLbl="bgShp" presStyleIdx="1" presStyleCnt="4" custLinFactNeighborX="-5846" custLinFactNeighborY="-1092"/>
      <dgm:spPr/>
    </dgm:pt>
    <dgm:pt modelId="{6CD54D72-29E2-4D42-855E-2E2C2DF10EBC}" type="pres">
      <dgm:prSet presAssocID="{9E70CEC2-D1E8-43EF-A619-B57D5606DCC1}" presName="textNode" presStyleLbl="bgShp" presStyleIdx="1" presStyleCnt="4"/>
      <dgm:spPr/>
    </dgm:pt>
    <dgm:pt modelId="{EF0F5C5F-FCCA-4521-BA01-BDD41420743A}" type="pres">
      <dgm:prSet presAssocID="{9E70CEC2-D1E8-43EF-A619-B57D5606DCC1}" presName="compChildNode" presStyleCnt="0"/>
      <dgm:spPr/>
    </dgm:pt>
    <dgm:pt modelId="{0DD4A64C-F316-4DFA-B256-FCCC26FF9197}" type="pres">
      <dgm:prSet presAssocID="{9E70CEC2-D1E8-43EF-A619-B57D5606DCC1}" presName="theInnerList" presStyleCnt="0"/>
      <dgm:spPr/>
    </dgm:pt>
    <dgm:pt modelId="{03429527-7AC7-4D5C-9701-C1C7C086296B}" type="pres">
      <dgm:prSet presAssocID="{5C5E5DD0-691C-4ED8-AA32-6F8CF0C3C328}" presName="childNode" presStyleLbl="node1" presStyleIdx="2" presStyleCnt="8" custLinFactNeighborX="-2131" custLinFactNeighborY="-556">
        <dgm:presLayoutVars>
          <dgm:bulletEnabled val="1"/>
        </dgm:presLayoutVars>
      </dgm:prSet>
      <dgm:spPr/>
    </dgm:pt>
    <dgm:pt modelId="{0692968C-1AAD-4C86-A628-FF4C0887C3C9}" type="pres">
      <dgm:prSet presAssocID="{5C5E5DD0-691C-4ED8-AA32-6F8CF0C3C328}" presName="aSpace2" presStyleCnt="0"/>
      <dgm:spPr/>
    </dgm:pt>
    <dgm:pt modelId="{F78F4A10-8978-4709-9BBE-A116FE59A7B6}" type="pres">
      <dgm:prSet presAssocID="{C55C25E2-94C5-45C2-BF11-D5DF8F95ACBE}" presName="childNode" presStyleLbl="node1" presStyleIdx="3" presStyleCnt="8">
        <dgm:presLayoutVars>
          <dgm:bulletEnabled val="1"/>
        </dgm:presLayoutVars>
      </dgm:prSet>
      <dgm:spPr/>
    </dgm:pt>
    <dgm:pt modelId="{C9B4ECF4-F6D9-4CA6-81DB-364848ABDB52}" type="pres">
      <dgm:prSet presAssocID="{9E70CEC2-D1E8-43EF-A619-B57D5606DCC1}" presName="aSpace" presStyleCnt="0"/>
      <dgm:spPr/>
    </dgm:pt>
    <dgm:pt modelId="{18C7EE32-DB41-43C6-B072-E2CFE0F8E4E7}" type="pres">
      <dgm:prSet presAssocID="{5572171A-5E60-4D06-A19C-E7441F9586CA}" presName="compNode" presStyleCnt="0"/>
      <dgm:spPr/>
    </dgm:pt>
    <dgm:pt modelId="{58DD107D-B3B1-454C-B4CC-314CB57BE2B3}" type="pres">
      <dgm:prSet presAssocID="{5572171A-5E60-4D06-A19C-E7441F9586CA}" presName="aNode" presStyleLbl="bgShp" presStyleIdx="2" presStyleCnt="4"/>
      <dgm:spPr/>
    </dgm:pt>
    <dgm:pt modelId="{817D83DA-3C1D-4A46-9485-1367E9A55F8E}" type="pres">
      <dgm:prSet presAssocID="{5572171A-5E60-4D06-A19C-E7441F9586CA}" presName="textNode" presStyleLbl="bgShp" presStyleIdx="2" presStyleCnt="4"/>
      <dgm:spPr/>
    </dgm:pt>
    <dgm:pt modelId="{B9C11926-C49D-416A-B395-CE78C0790BA3}" type="pres">
      <dgm:prSet presAssocID="{5572171A-5E60-4D06-A19C-E7441F9586CA}" presName="compChildNode" presStyleCnt="0"/>
      <dgm:spPr/>
    </dgm:pt>
    <dgm:pt modelId="{51F269E0-139A-4FD9-B29E-BA2B462A3731}" type="pres">
      <dgm:prSet presAssocID="{5572171A-5E60-4D06-A19C-E7441F9586CA}" presName="theInnerList" presStyleCnt="0"/>
      <dgm:spPr/>
    </dgm:pt>
    <dgm:pt modelId="{E548B757-800A-48B5-A5AC-E5003078AF42}" type="pres">
      <dgm:prSet presAssocID="{D1CE3DD2-219C-4C79-8853-77DA73B396E6}" presName="childNode" presStyleLbl="node1" presStyleIdx="4" presStyleCnt="8">
        <dgm:presLayoutVars>
          <dgm:bulletEnabled val="1"/>
        </dgm:presLayoutVars>
      </dgm:prSet>
      <dgm:spPr/>
    </dgm:pt>
    <dgm:pt modelId="{E6A8259D-39A9-4EC1-8351-5FD6F694BF13}" type="pres">
      <dgm:prSet presAssocID="{D1CE3DD2-219C-4C79-8853-77DA73B396E6}" presName="aSpace2" presStyleCnt="0"/>
      <dgm:spPr/>
    </dgm:pt>
    <dgm:pt modelId="{47E0CEAD-8FF7-475E-91BB-6DCA781025D9}" type="pres">
      <dgm:prSet presAssocID="{8DE61D27-6BCF-4F7C-B085-560FB10D0ACC}" presName="childNode" presStyleLbl="node1" presStyleIdx="5" presStyleCnt="8" custLinFactNeighborX="489" custLinFactNeighborY="2226">
        <dgm:presLayoutVars>
          <dgm:bulletEnabled val="1"/>
        </dgm:presLayoutVars>
      </dgm:prSet>
      <dgm:spPr/>
    </dgm:pt>
    <dgm:pt modelId="{26961273-C6C1-44F4-878D-DD7C8AF88FEE}" type="pres">
      <dgm:prSet presAssocID="{5572171A-5E60-4D06-A19C-E7441F9586CA}" presName="aSpace" presStyleCnt="0"/>
      <dgm:spPr/>
    </dgm:pt>
    <dgm:pt modelId="{7E050905-4D45-4282-87F7-85E314BF5CFA}" type="pres">
      <dgm:prSet presAssocID="{D51663F1-C6F2-411C-92C1-EC22B7B47915}" presName="compNode" presStyleCnt="0"/>
      <dgm:spPr/>
    </dgm:pt>
    <dgm:pt modelId="{449BA4C3-D2B2-4EB8-8176-373AC649385A}" type="pres">
      <dgm:prSet presAssocID="{D51663F1-C6F2-411C-92C1-EC22B7B47915}" presName="aNode" presStyleLbl="bgShp" presStyleIdx="3" presStyleCnt="4"/>
      <dgm:spPr/>
    </dgm:pt>
    <dgm:pt modelId="{5C7B5C78-6BE1-474C-BF47-01C04D62A369}" type="pres">
      <dgm:prSet presAssocID="{D51663F1-C6F2-411C-92C1-EC22B7B47915}" presName="textNode" presStyleLbl="bgShp" presStyleIdx="3" presStyleCnt="4"/>
      <dgm:spPr/>
    </dgm:pt>
    <dgm:pt modelId="{A2EB0767-633F-47C2-9065-C9076C306DC0}" type="pres">
      <dgm:prSet presAssocID="{D51663F1-C6F2-411C-92C1-EC22B7B47915}" presName="compChildNode" presStyleCnt="0"/>
      <dgm:spPr/>
    </dgm:pt>
    <dgm:pt modelId="{2A53E15F-6B21-4F59-B4C5-51CEE309775D}" type="pres">
      <dgm:prSet presAssocID="{D51663F1-C6F2-411C-92C1-EC22B7B47915}" presName="theInnerList" presStyleCnt="0"/>
      <dgm:spPr/>
    </dgm:pt>
    <dgm:pt modelId="{88CE4BBE-2568-40E3-B81A-77EAFFBEEAFD}" type="pres">
      <dgm:prSet presAssocID="{CED4815A-7252-4971-B2C4-28EE92E34E4A}" presName="childNode" presStyleLbl="node1" presStyleIdx="6" presStyleCnt="8">
        <dgm:presLayoutVars>
          <dgm:bulletEnabled val="1"/>
        </dgm:presLayoutVars>
      </dgm:prSet>
      <dgm:spPr/>
    </dgm:pt>
    <dgm:pt modelId="{F7215EC5-BFFC-4830-9A0E-463A8B781896}" type="pres">
      <dgm:prSet presAssocID="{CED4815A-7252-4971-B2C4-28EE92E34E4A}" presName="aSpace2" presStyleCnt="0"/>
      <dgm:spPr/>
    </dgm:pt>
    <dgm:pt modelId="{113E2119-5880-4648-8926-AEEFE30AA527}" type="pres">
      <dgm:prSet presAssocID="{EB2BEDBA-10F0-4DF3-B02C-673B5660FBE9}" presName="childNode" presStyleLbl="node1" presStyleIdx="7" presStyleCnt="8">
        <dgm:presLayoutVars>
          <dgm:bulletEnabled val="1"/>
        </dgm:presLayoutVars>
      </dgm:prSet>
      <dgm:spPr/>
    </dgm:pt>
  </dgm:ptLst>
  <dgm:cxnLst>
    <dgm:cxn modelId="{69A2220B-2E8C-4734-9B05-4DD0E25E8097}" srcId="{31DA3753-9EE0-4EA7-A307-D7B92419062D}" destId="{6219FCCD-85BF-41D7-97F9-C0239936F3A2}" srcOrd="0" destOrd="0" parTransId="{5A8E3E0E-31D8-4057-B14D-B37CFE798D03}" sibTransId="{CC020BB1-AA11-465D-8AF1-5634BE0F1290}"/>
    <dgm:cxn modelId="{A298BB0D-D2DB-4003-951A-F1F127EF68D9}" type="presOf" srcId="{B16BB32D-2373-4A6D-AF0F-E7EEF78BA1B1}" destId="{936C55AA-B319-416A-8A67-58416635BB80}" srcOrd="0" destOrd="0" presId="urn:microsoft.com/office/officeart/2005/8/layout/lProcess2"/>
    <dgm:cxn modelId="{50A8940E-25C8-4C32-89D1-E7BAE042FF9A}" type="presOf" srcId="{31DA3753-9EE0-4EA7-A307-D7B92419062D}" destId="{98B495EE-A271-49AB-8209-698AE35AD214}" srcOrd="0" destOrd="0" presId="urn:microsoft.com/office/officeart/2005/8/layout/lProcess2"/>
    <dgm:cxn modelId="{84723C19-1290-45BB-8114-71BEFA886305}" srcId="{31DA3753-9EE0-4EA7-A307-D7B92419062D}" destId="{9E70CEC2-D1E8-43EF-A619-B57D5606DCC1}" srcOrd="1" destOrd="0" parTransId="{091BC45A-B051-4577-ACA0-4D80155BBC3B}" sibTransId="{B941C254-7FDF-40DB-BE13-70C06FC86335}"/>
    <dgm:cxn modelId="{06D5AF1A-3927-422F-BAF8-2CC45D5416B2}" srcId="{9E70CEC2-D1E8-43EF-A619-B57D5606DCC1}" destId="{5C5E5DD0-691C-4ED8-AA32-6F8CF0C3C328}" srcOrd="0" destOrd="0" parTransId="{CC3E5C9A-10B8-48A8-82F9-74A108BACBD2}" sibTransId="{F1BD5D95-DDC2-48E8-9971-FB2881B8AD7C}"/>
    <dgm:cxn modelId="{61584E20-B1DA-47B6-826E-F7DD38028771}" type="presOf" srcId="{EB2BEDBA-10F0-4DF3-B02C-673B5660FBE9}" destId="{113E2119-5880-4648-8926-AEEFE30AA527}" srcOrd="0" destOrd="0" presId="urn:microsoft.com/office/officeart/2005/8/layout/lProcess2"/>
    <dgm:cxn modelId="{D741182D-9701-44EA-9014-CC6E32EA2251}" type="presOf" srcId="{D51663F1-C6F2-411C-92C1-EC22B7B47915}" destId="{5C7B5C78-6BE1-474C-BF47-01C04D62A369}" srcOrd="1" destOrd="0" presId="urn:microsoft.com/office/officeart/2005/8/layout/lProcess2"/>
    <dgm:cxn modelId="{400C4133-1633-4EC3-AD3D-608348646CD6}" type="presOf" srcId="{97802A01-4B53-4DE5-961B-F918723A5BDE}" destId="{4C2919DD-AD61-4B72-9433-7BBC92FE07CA}" srcOrd="0" destOrd="0" presId="urn:microsoft.com/office/officeart/2005/8/layout/lProcess2"/>
    <dgm:cxn modelId="{01B48237-F33D-4879-ACDC-7F72783E3F31}" type="presOf" srcId="{D51663F1-C6F2-411C-92C1-EC22B7B47915}" destId="{449BA4C3-D2B2-4EB8-8176-373AC649385A}" srcOrd="0" destOrd="0" presId="urn:microsoft.com/office/officeart/2005/8/layout/lProcess2"/>
    <dgm:cxn modelId="{BF95C03A-7DC3-4D5A-BD33-6BCB9CE8438E}" type="presOf" srcId="{9E70CEC2-D1E8-43EF-A619-B57D5606DCC1}" destId="{6CD54D72-29E2-4D42-855E-2E2C2DF10EBC}" srcOrd="1" destOrd="0" presId="urn:microsoft.com/office/officeart/2005/8/layout/lProcess2"/>
    <dgm:cxn modelId="{036F9B3C-3F34-4C45-9B7E-3E62F8B2FAE4}" srcId="{31DA3753-9EE0-4EA7-A307-D7B92419062D}" destId="{5572171A-5E60-4D06-A19C-E7441F9586CA}" srcOrd="2" destOrd="0" parTransId="{30BE8016-634B-4943-9986-7233037FB48B}" sibTransId="{09CE369E-B727-41C4-84D0-CD7FCF9C7249}"/>
    <dgm:cxn modelId="{377F396B-FD49-44D8-A2F8-9C3E22C2D7FD}" srcId="{6219FCCD-85BF-41D7-97F9-C0239936F3A2}" destId="{97802A01-4B53-4DE5-961B-F918723A5BDE}" srcOrd="0" destOrd="0" parTransId="{59C7B78A-154B-4BE6-A29F-5D926D73F64E}" sibTransId="{80ECF388-D052-44BC-AE53-47AEA4C7438E}"/>
    <dgm:cxn modelId="{9A93C36E-7B6A-4367-A7B6-A59BAA28C049}" srcId="{31DA3753-9EE0-4EA7-A307-D7B92419062D}" destId="{D51663F1-C6F2-411C-92C1-EC22B7B47915}" srcOrd="3" destOrd="0" parTransId="{749A728D-4FCE-44BF-9637-4A8BFE6DE71D}" sibTransId="{1F751F88-23A0-4431-B371-658C14B981C3}"/>
    <dgm:cxn modelId="{8C31E450-A7FC-49F5-A433-B5DF896A36B6}" type="presOf" srcId="{6219FCCD-85BF-41D7-97F9-C0239936F3A2}" destId="{3D2C9762-0BA7-4B5E-A778-DC4F8AA75616}" srcOrd="1" destOrd="0" presId="urn:microsoft.com/office/officeart/2005/8/layout/lProcess2"/>
    <dgm:cxn modelId="{2846B857-4E17-40F9-AAB9-9DD0A50B10E6}" srcId="{D51663F1-C6F2-411C-92C1-EC22B7B47915}" destId="{CED4815A-7252-4971-B2C4-28EE92E34E4A}" srcOrd="0" destOrd="0" parTransId="{09ABBD4E-C894-4EB8-AACF-F9B0FD13E217}" sibTransId="{EC51A941-FA66-42A5-B8F7-CA82A6BC3490}"/>
    <dgm:cxn modelId="{D3B3A278-E441-4BD2-9941-08C75A721D21}" type="presOf" srcId="{5572171A-5E60-4D06-A19C-E7441F9586CA}" destId="{58DD107D-B3B1-454C-B4CC-314CB57BE2B3}" srcOrd="0" destOrd="0" presId="urn:microsoft.com/office/officeart/2005/8/layout/lProcess2"/>
    <dgm:cxn modelId="{E7A4AB81-6983-4055-8C11-8A39710E28A1}" type="presOf" srcId="{6219FCCD-85BF-41D7-97F9-C0239936F3A2}" destId="{EA45D15A-0FF8-4DC5-B128-6D44AB6F4E45}" srcOrd="0" destOrd="0" presId="urn:microsoft.com/office/officeart/2005/8/layout/lProcess2"/>
    <dgm:cxn modelId="{0176CE86-F635-4CFA-979E-484B5EF6E559}" srcId="{6219FCCD-85BF-41D7-97F9-C0239936F3A2}" destId="{B16BB32D-2373-4A6D-AF0F-E7EEF78BA1B1}" srcOrd="1" destOrd="0" parTransId="{8BA35DC5-3099-4FDA-BF9E-54CCDBC19166}" sibTransId="{E6BAA304-203C-433E-B74A-594A7C2E125C}"/>
    <dgm:cxn modelId="{C0951C8A-88EA-45ED-A120-5AED7507DF0F}" type="presOf" srcId="{C55C25E2-94C5-45C2-BF11-D5DF8F95ACBE}" destId="{F78F4A10-8978-4709-9BBE-A116FE59A7B6}" srcOrd="0" destOrd="0" presId="urn:microsoft.com/office/officeart/2005/8/layout/lProcess2"/>
    <dgm:cxn modelId="{EFE1E993-A389-45EB-8D0D-28AC93DFBBA0}" type="presOf" srcId="{CED4815A-7252-4971-B2C4-28EE92E34E4A}" destId="{88CE4BBE-2568-40E3-B81A-77EAFFBEEAFD}" srcOrd="0" destOrd="0" presId="urn:microsoft.com/office/officeart/2005/8/layout/lProcess2"/>
    <dgm:cxn modelId="{95574299-7A9E-4E5C-A983-929F916DB38B}" type="presOf" srcId="{8DE61D27-6BCF-4F7C-B085-560FB10D0ACC}" destId="{47E0CEAD-8FF7-475E-91BB-6DCA781025D9}" srcOrd="0" destOrd="0" presId="urn:microsoft.com/office/officeart/2005/8/layout/lProcess2"/>
    <dgm:cxn modelId="{A30C6AA2-BC23-414F-A60C-3C351834CB24}" type="presOf" srcId="{D1CE3DD2-219C-4C79-8853-77DA73B396E6}" destId="{E548B757-800A-48B5-A5AC-E5003078AF42}" srcOrd="0" destOrd="0" presId="urn:microsoft.com/office/officeart/2005/8/layout/lProcess2"/>
    <dgm:cxn modelId="{24CDF3A9-B310-43BA-AB39-AE4B2AE77D05}" srcId="{5572171A-5E60-4D06-A19C-E7441F9586CA}" destId="{8DE61D27-6BCF-4F7C-B085-560FB10D0ACC}" srcOrd="1" destOrd="0" parTransId="{4B79D33E-6338-4E06-A1E8-41BD7D22F926}" sibTransId="{0992A259-F8B3-4658-A4D3-4A92FADB83A2}"/>
    <dgm:cxn modelId="{9E892DB7-BF06-4EB4-98E9-CEC05773BA15}" srcId="{D51663F1-C6F2-411C-92C1-EC22B7B47915}" destId="{EB2BEDBA-10F0-4DF3-B02C-673B5660FBE9}" srcOrd="1" destOrd="0" parTransId="{9BBA41BA-8190-4468-9CE3-A493C2D19731}" sibTransId="{E0435B8E-E7E6-4F52-91A9-76844F5B5619}"/>
    <dgm:cxn modelId="{BFCB8AB8-BB5D-4FF0-91DE-42B9769E1F1F}" type="presOf" srcId="{5C5E5DD0-691C-4ED8-AA32-6F8CF0C3C328}" destId="{03429527-7AC7-4D5C-9701-C1C7C086296B}" srcOrd="0" destOrd="0" presId="urn:microsoft.com/office/officeart/2005/8/layout/lProcess2"/>
    <dgm:cxn modelId="{760325C0-AE36-4E6F-91FD-85E8DA7B3474}" srcId="{5572171A-5E60-4D06-A19C-E7441F9586CA}" destId="{D1CE3DD2-219C-4C79-8853-77DA73B396E6}" srcOrd="0" destOrd="0" parTransId="{72B75DC6-FA1E-4408-9954-C55F48B056F9}" sibTransId="{55233CBD-AAC6-4B34-A32B-BCF9913B6A35}"/>
    <dgm:cxn modelId="{02D74FDB-748F-467A-881F-9E4CDFF758BC}" srcId="{9E70CEC2-D1E8-43EF-A619-B57D5606DCC1}" destId="{C55C25E2-94C5-45C2-BF11-D5DF8F95ACBE}" srcOrd="1" destOrd="0" parTransId="{350D8AD3-419D-4AC9-87AE-DD87B267B66D}" sibTransId="{A21EA5A4-8763-4F31-89B3-B041D2B9781F}"/>
    <dgm:cxn modelId="{242C05E3-EEBC-467A-8D30-C2418ADF30C8}" type="presOf" srcId="{9E70CEC2-D1E8-43EF-A619-B57D5606DCC1}" destId="{7A2A864B-20A0-4AE1-8AD1-EA79091800D3}" srcOrd="0" destOrd="0" presId="urn:microsoft.com/office/officeart/2005/8/layout/lProcess2"/>
    <dgm:cxn modelId="{22D2A9E8-4EA5-43AE-99F2-FE47271DFD5F}" type="presOf" srcId="{5572171A-5E60-4D06-A19C-E7441F9586CA}" destId="{817D83DA-3C1D-4A46-9485-1367E9A55F8E}" srcOrd="1" destOrd="0" presId="urn:microsoft.com/office/officeart/2005/8/layout/lProcess2"/>
    <dgm:cxn modelId="{CFF435D2-2314-45B7-BF5E-C382F439082B}" type="presParOf" srcId="{98B495EE-A271-49AB-8209-698AE35AD214}" destId="{D4C982C9-599C-42ED-9A1F-F63C61FE2B1C}" srcOrd="0" destOrd="0" presId="urn:microsoft.com/office/officeart/2005/8/layout/lProcess2"/>
    <dgm:cxn modelId="{65B258AD-5A86-4ACF-8E01-1E1A6A38A934}" type="presParOf" srcId="{D4C982C9-599C-42ED-9A1F-F63C61FE2B1C}" destId="{EA45D15A-0FF8-4DC5-B128-6D44AB6F4E45}" srcOrd="0" destOrd="0" presId="urn:microsoft.com/office/officeart/2005/8/layout/lProcess2"/>
    <dgm:cxn modelId="{63F4689A-4685-42FB-BF38-FF8D301C0E2A}" type="presParOf" srcId="{D4C982C9-599C-42ED-9A1F-F63C61FE2B1C}" destId="{3D2C9762-0BA7-4B5E-A778-DC4F8AA75616}" srcOrd="1" destOrd="0" presId="urn:microsoft.com/office/officeart/2005/8/layout/lProcess2"/>
    <dgm:cxn modelId="{90D9A362-55F3-4F49-871D-708553D7AFE7}" type="presParOf" srcId="{D4C982C9-599C-42ED-9A1F-F63C61FE2B1C}" destId="{5994C223-45BC-41AE-B467-43E9D191D144}" srcOrd="2" destOrd="0" presId="urn:microsoft.com/office/officeart/2005/8/layout/lProcess2"/>
    <dgm:cxn modelId="{34F07CE0-1BEA-44C5-B587-7875296BA63A}" type="presParOf" srcId="{5994C223-45BC-41AE-B467-43E9D191D144}" destId="{EBA4D6B9-2B2A-4581-85C4-2760D4E7DCF9}" srcOrd="0" destOrd="0" presId="urn:microsoft.com/office/officeart/2005/8/layout/lProcess2"/>
    <dgm:cxn modelId="{C0E790E9-82A1-4109-8E4B-4CE7FF0EAA3E}" type="presParOf" srcId="{EBA4D6B9-2B2A-4581-85C4-2760D4E7DCF9}" destId="{4C2919DD-AD61-4B72-9433-7BBC92FE07CA}" srcOrd="0" destOrd="0" presId="urn:microsoft.com/office/officeart/2005/8/layout/lProcess2"/>
    <dgm:cxn modelId="{CF086489-0051-4923-9604-F7DD7408455F}" type="presParOf" srcId="{EBA4D6B9-2B2A-4581-85C4-2760D4E7DCF9}" destId="{25295ADA-6DAB-4D13-8F5D-89EFB3D98AE7}" srcOrd="1" destOrd="0" presId="urn:microsoft.com/office/officeart/2005/8/layout/lProcess2"/>
    <dgm:cxn modelId="{BEE54087-BBC2-47F6-91B7-B20E94A9BB0C}" type="presParOf" srcId="{EBA4D6B9-2B2A-4581-85C4-2760D4E7DCF9}" destId="{936C55AA-B319-416A-8A67-58416635BB80}" srcOrd="2" destOrd="0" presId="urn:microsoft.com/office/officeart/2005/8/layout/lProcess2"/>
    <dgm:cxn modelId="{4DA94E0D-D399-41F2-BA0D-9AE9A3741F18}" type="presParOf" srcId="{98B495EE-A271-49AB-8209-698AE35AD214}" destId="{44D4A3DD-56EC-4A60-B7AC-1099CF2F911F}" srcOrd="1" destOrd="0" presId="urn:microsoft.com/office/officeart/2005/8/layout/lProcess2"/>
    <dgm:cxn modelId="{02B35945-3860-468C-93C5-1EE64F409A14}" type="presParOf" srcId="{98B495EE-A271-49AB-8209-698AE35AD214}" destId="{A92EBC00-8298-4CB6-8A41-937E90B8FB7C}" srcOrd="2" destOrd="0" presId="urn:microsoft.com/office/officeart/2005/8/layout/lProcess2"/>
    <dgm:cxn modelId="{A5B5C636-CB62-4E66-A9D1-27AAE092C1B1}" type="presParOf" srcId="{A92EBC00-8298-4CB6-8A41-937E90B8FB7C}" destId="{7A2A864B-20A0-4AE1-8AD1-EA79091800D3}" srcOrd="0" destOrd="0" presId="urn:microsoft.com/office/officeart/2005/8/layout/lProcess2"/>
    <dgm:cxn modelId="{BF842B28-53D1-42A2-B1BC-EE302C032815}" type="presParOf" srcId="{A92EBC00-8298-4CB6-8A41-937E90B8FB7C}" destId="{6CD54D72-29E2-4D42-855E-2E2C2DF10EBC}" srcOrd="1" destOrd="0" presId="urn:microsoft.com/office/officeart/2005/8/layout/lProcess2"/>
    <dgm:cxn modelId="{D5C85259-DBA0-48F7-A542-DCA3424B3FB3}" type="presParOf" srcId="{A92EBC00-8298-4CB6-8A41-937E90B8FB7C}" destId="{EF0F5C5F-FCCA-4521-BA01-BDD41420743A}" srcOrd="2" destOrd="0" presId="urn:microsoft.com/office/officeart/2005/8/layout/lProcess2"/>
    <dgm:cxn modelId="{A5119AF5-B3A6-4317-852C-256D3E7C7044}" type="presParOf" srcId="{EF0F5C5F-FCCA-4521-BA01-BDD41420743A}" destId="{0DD4A64C-F316-4DFA-B256-FCCC26FF9197}" srcOrd="0" destOrd="0" presId="urn:microsoft.com/office/officeart/2005/8/layout/lProcess2"/>
    <dgm:cxn modelId="{D47350FA-70FF-49F9-9CBC-8526D4FC567F}" type="presParOf" srcId="{0DD4A64C-F316-4DFA-B256-FCCC26FF9197}" destId="{03429527-7AC7-4D5C-9701-C1C7C086296B}" srcOrd="0" destOrd="0" presId="urn:microsoft.com/office/officeart/2005/8/layout/lProcess2"/>
    <dgm:cxn modelId="{D5C2F8D2-D612-445E-8E46-87CFD8B71737}" type="presParOf" srcId="{0DD4A64C-F316-4DFA-B256-FCCC26FF9197}" destId="{0692968C-1AAD-4C86-A628-FF4C0887C3C9}" srcOrd="1" destOrd="0" presId="urn:microsoft.com/office/officeart/2005/8/layout/lProcess2"/>
    <dgm:cxn modelId="{6638C5F5-6EC2-4F3F-AC82-4240E8956189}" type="presParOf" srcId="{0DD4A64C-F316-4DFA-B256-FCCC26FF9197}" destId="{F78F4A10-8978-4709-9BBE-A116FE59A7B6}" srcOrd="2" destOrd="0" presId="urn:microsoft.com/office/officeart/2005/8/layout/lProcess2"/>
    <dgm:cxn modelId="{C23CA76E-C923-49F5-AC59-F9381FB1A8EF}" type="presParOf" srcId="{98B495EE-A271-49AB-8209-698AE35AD214}" destId="{C9B4ECF4-F6D9-4CA6-81DB-364848ABDB52}" srcOrd="3" destOrd="0" presId="urn:microsoft.com/office/officeart/2005/8/layout/lProcess2"/>
    <dgm:cxn modelId="{51240FCB-517B-4675-BAA3-FE163BB0B086}" type="presParOf" srcId="{98B495EE-A271-49AB-8209-698AE35AD214}" destId="{18C7EE32-DB41-43C6-B072-E2CFE0F8E4E7}" srcOrd="4" destOrd="0" presId="urn:microsoft.com/office/officeart/2005/8/layout/lProcess2"/>
    <dgm:cxn modelId="{7B474F1B-5B42-4A28-A257-1831850DD2A8}" type="presParOf" srcId="{18C7EE32-DB41-43C6-B072-E2CFE0F8E4E7}" destId="{58DD107D-B3B1-454C-B4CC-314CB57BE2B3}" srcOrd="0" destOrd="0" presId="urn:microsoft.com/office/officeart/2005/8/layout/lProcess2"/>
    <dgm:cxn modelId="{E711FCF2-39B4-4DB2-A607-4E362CE3AC6F}" type="presParOf" srcId="{18C7EE32-DB41-43C6-B072-E2CFE0F8E4E7}" destId="{817D83DA-3C1D-4A46-9485-1367E9A55F8E}" srcOrd="1" destOrd="0" presId="urn:microsoft.com/office/officeart/2005/8/layout/lProcess2"/>
    <dgm:cxn modelId="{D234D8E4-963B-4C27-A3F0-07848B610F53}" type="presParOf" srcId="{18C7EE32-DB41-43C6-B072-E2CFE0F8E4E7}" destId="{B9C11926-C49D-416A-B395-CE78C0790BA3}" srcOrd="2" destOrd="0" presId="urn:microsoft.com/office/officeart/2005/8/layout/lProcess2"/>
    <dgm:cxn modelId="{9A51F33A-8317-44CC-95B4-CC36FE8F7797}" type="presParOf" srcId="{B9C11926-C49D-416A-B395-CE78C0790BA3}" destId="{51F269E0-139A-4FD9-B29E-BA2B462A3731}" srcOrd="0" destOrd="0" presId="urn:microsoft.com/office/officeart/2005/8/layout/lProcess2"/>
    <dgm:cxn modelId="{0A640E42-1CE0-45C8-80FD-95EB121FB838}" type="presParOf" srcId="{51F269E0-139A-4FD9-B29E-BA2B462A3731}" destId="{E548B757-800A-48B5-A5AC-E5003078AF42}" srcOrd="0" destOrd="0" presId="urn:microsoft.com/office/officeart/2005/8/layout/lProcess2"/>
    <dgm:cxn modelId="{DCBDDEE4-9DD7-48EB-9F39-3B88D89CA6F5}" type="presParOf" srcId="{51F269E0-139A-4FD9-B29E-BA2B462A3731}" destId="{E6A8259D-39A9-4EC1-8351-5FD6F694BF13}" srcOrd="1" destOrd="0" presId="urn:microsoft.com/office/officeart/2005/8/layout/lProcess2"/>
    <dgm:cxn modelId="{3473F789-C13A-4F8D-A063-2C268A26DC41}" type="presParOf" srcId="{51F269E0-139A-4FD9-B29E-BA2B462A3731}" destId="{47E0CEAD-8FF7-475E-91BB-6DCA781025D9}" srcOrd="2" destOrd="0" presId="urn:microsoft.com/office/officeart/2005/8/layout/lProcess2"/>
    <dgm:cxn modelId="{12049F42-CE59-4969-8EDE-6BC866BCD579}" type="presParOf" srcId="{98B495EE-A271-49AB-8209-698AE35AD214}" destId="{26961273-C6C1-44F4-878D-DD7C8AF88FEE}" srcOrd="5" destOrd="0" presId="urn:microsoft.com/office/officeart/2005/8/layout/lProcess2"/>
    <dgm:cxn modelId="{A1B58601-69B9-47AE-8310-F021C96BC2AC}" type="presParOf" srcId="{98B495EE-A271-49AB-8209-698AE35AD214}" destId="{7E050905-4D45-4282-87F7-85E314BF5CFA}" srcOrd="6" destOrd="0" presId="urn:microsoft.com/office/officeart/2005/8/layout/lProcess2"/>
    <dgm:cxn modelId="{81979C9A-5B90-445D-B625-EF22AFA68F6A}" type="presParOf" srcId="{7E050905-4D45-4282-87F7-85E314BF5CFA}" destId="{449BA4C3-D2B2-4EB8-8176-373AC649385A}" srcOrd="0" destOrd="0" presId="urn:microsoft.com/office/officeart/2005/8/layout/lProcess2"/>
    <dgm:cxn modelId="{711CA8B3-2812-47CE-9C50-423C059C21C7}" type="presParOf" srcId="{7E050905-4D45-4282-87F7-85E314BF5CFA}" destId="{5C7B5C78-6BE1-474C-BF47-01C04D62A369}" srcOrd="1" destOrd="0" presId="urn:microsoft.com/office/officeart/2005/8/layout/lProcess2"/>
    <dgm:cxn modelId="{3620AB50-D540-422E-B5D1-6EC2F1977091}" type="presParOf" srcId="{7E050905-4D45-4282-87F7-85E314BF5CFA}" destId="{A2EB0767-633F-47C2-9065-C9076C306DC0}" srcOrd="2" destOrd="0" presId="urn:microsoft.com/office/officeart/2005/8/layout/lProcess2"/>
    <dgm:cxn modelId="{66C08815-6766-402E-A77E-CFE09943537B}" type="presParOf" srcId="{A2EB0767-633F-47C2-9065-C9076C306DC0}" destId="{2A53E15F-6B21-4F59-B4C5-51CEE309775D}" srcOrd="0" destOrd="0" presId="urn:microsoft.com/office/officeart/2005/8/layout/lProcess2"/>
    <dgm:cxn modelId="{5F0EB723-5CFF-4E92-A50B-02AC11C9BA5A}" type="presParOf" srcId="{2A53E15F-6B21-4F59-B4C5-51CEE309775D}" destId="{88CE4BBE-2568-40E3-B81A-77EAFFBEEAFD}" srcOrd="0" destOrd="0" presId="urn:microsoft.com/office/officeart/2005/8/layout/lProcess2"/>
    <dgm:cxn modelId="{5554B06F-1B76-4F11-85A8-0B1C42BF8077}" type="presParOf" srcId="{2A53E15F-6B21-4F59-B4C5-51CEE309775D}" destId="{F7215EC5-BFFC-4830-9A0E-463A8B781896}" srcOrd="1" destOrd="0" presId="urn:microsoft.com/office/officeart/2005/8/layout/lProcess2"/>
    <dgm:cxn modelId="{D5F5EE27-AF6F-4B81-8944-C6848559DC57}" type="presParOf" srcId="{2A53E15F-6B21-4F59-B4C5-51CEE309775D}" destId="{113E2119-5880-4648-8926-AEEFE30AA527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45D15A-0FF8-4DC5-B128-6D44AB6F4E45}">
      <dsp:nvSpPr>
        <dsp:cNvPr id="0" name=""/>
        <dsp:cNvSpPr/>
      </dsp:nvSpPr>
      <dsp:spPr>
        <a:xfrm>
          <a:off x="2075" y="0"/>
          <a:ext cx="2036793" cy="5102026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kern="1200" dirty="0"/>
            <a:t>Nombre de demandes d’étude promotionnelle  </a:t>
          </a:r>
        </a:p>
      </dsp:txBody>
      <dsp:txXfrm>
        <a:off x="2075" y="0"/>
        <a:ext cx="2036793" cy="1530608"/>
      </dsp:txXfrm>
    </dsp:sp>
    <dsp:sp modelId="{4C2919DD-AD61-4B72-9433-7BBC92FE07CA}">
      <dsp:nvSpPr>
        <dsp:cNvPr id="0" name=""/>
        <dsp:cNvSpPr/>
      </dsp:nvSpPr>
      <dsp:spPr>
        <a:xfrm>
          <a:off x="205754" y="1532102"/>
          <a:ext cx="1629434" cy="15383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2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700" kern="1200" dirty="0"/>
            <a:t> </a:t>
          </a:r>
          <a:r>
            <a:rPr lang="fr-FR" sz="1700" kern="1200" dirty="0">
              <a:solidFill>
                <a:srgbClr val="FFFFFF"/>
              </a:solidFill>
              <a:latin typeface="Century Gothic"/>
              <a:ea typeface="+mn-ea"/>
              <a:cs typeface="+mn-cs"/>
            </a:rPr>
            <a:t>2023</a:t>
          </a: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700" kern="1200" dirty="0">
            <a:solidFill>
              <a:srgbClr val="FFFFFF"/>
            </a:solidFill>
            <a:latin typeface="Century Gothic"/>
            <a:ea typeface="+mn-ea"/>
            <a:cs typeface="+mn-cs"/>
          </a:endParaRP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700" b="1" kern="1200" dirty="0">
              <a:solidFill>
                <a:srgbClr val="FFFFFF"/>
              </a:solidFill>
              <a:latin typeface="Century Gothic"/>
              <a:ea typeface="+mn-ea"/>
              <a:cs typeface="+mn-cs"/>
            </a:rPr>
            <a:t>29 Candidatures</a:t>
          </a:r>
        </a:p>
      </dsp:txBody>
      <dsp:txXfrm>
        <a:off x="250810" y="1577158"/>
        <a:ext cx="1539322" cy="1448218"/>
      </dsp:txXfrm>
    </dsp:sp>
    <dsp:sp modelId="{936C55AA-B319-416A-8A67-58416635BB80}">
      <dsp:nvSpPr>
        <dsp:cNvPr id="0" name=""/>
        <dsp:cNvSpPr/>
      </dsp:nvSpPr>
      <dsp:spPr>
        <a:xfrm>
          <a:off x="189998" y="3312368"/>
          <a:ext cx="1629434" cy="15383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2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700" b="0" kern="1200" dirty="0">
              <a:solidFill>
                <a:srgbClr val="FFFFFF"/>
              </a:solidFill>
              <a:latin typeface="Century Gothic"/>
              <a:ea typeface="+mn-ea"/>
              <a:cs typeface="+mn-cs"/>
            </a:rPr>
            <a:t>2024</a:t>
          </a: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700" b="1" kern="1200" dirty="0">
            <a:solidFill>
              <a:srgbClr val="FFFFFF"/>
            </a:solidFill>
            <a:latin typeface="Century Gothic"/>
            <a:ea typeface="+mn-ea"/>
            <a:cs typeface="+mn-cs"/>
          </a:endParaRP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700" b="1" kern="1200" dirty="0">
              <a:solidFill>
                <a:srgbClr val="FFFFFF"/>
              </a:solidFill>
              <a:latin typeface="Century Gothic"/>
              <a:ea typeface="+mn-ea"/>
              <a:cs typeface="+mn-cs"/>
            </a:rPr>
            <a:t>44</a:t>
          </a: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700" b="1" kern="1200" dirty="0">
              <a:solidFill>
                <a:srgbClr val="FFFFFF"/>
              </a:solidFill>
              <a:latin typeface="Century Gothic"/>
              <a:ea typeface="+mn-ea"/>
              <a:cs typeface="+mn-cs"/>
            </a:rPr>
            <a:t>Candidatures</a:t>
          </a:r>
        </a:p>
      </dsp:txBody>
      <dsp:txXfrm>
        <a:off x="235054" y="3357424"/>
        <a:ext cx="1539322" cy="1448218"/>
      </dsp:txXfrm>
    </dsp:sp>
    <dsp:sp modelId="{7A2A864B-20A0-4AE1-8AD1-EA79091800D3}">
      <dsp:nvSpPr>
        <dsp:cNvPr id="0" name=""/>
        <dsp:cNvSpPr/>
      </dsp:nvSpPr>
      <dsp:spPr>
        <a:xfrm>
          <a:off x="2072557" y="0"/>
          <a:ext cx="2036793" cy="5102026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kern="1200" dirty="0"/>
            <a:t>Nombre de demandes de diplôme universitaire</a:t>
          </a:r>
        </a:p>
      </dsp:txBody>
      <dsp:txXfrm>
        <a:off x="2072557" y="0"/>
        <a:ext cx="2036793" cy="1530608"/>
      </dsp:txXfrm>
    </dsp:sp>
    <dsp:sp modelId="{03429527-7AC7-4D5C-9701-C1C7C086296B}">
      <dsp:nvSpPr>
        <dsp:cNvPr id="0" name=""/>
        <dsp:cNvSpPr/>
      </dsp:nvSpPr>
      <dsp:spPr>
        <a:xfrm>
          <a:off x="2360584" y="1530786"/>
          <a:ext cx="1629434" cy="15383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2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700" kern="1200" dirty="0"/>
            <a:t>2023</a:t>
          </a: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700" b="1" kern="1200" dirty="0"/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700" b="1" kern="1200" dirty="0"/>
            <a:t>8</a:t>
          </a: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700" b="1" kern="1200" dirty="0"/>
            <a:t>Candidatures</a:t>
          </a:r>
          <a:endParaRPr lang="fr-FR" sz="1700" kern="1200" dirty="0"/>
        </a:p>
      </dsp:txBody>
      <dsp:txXfrm>
        <a:off x="2405640" y="1575842"/>
        <a:ext cx="1539322" cy="1448218"/>
      </dsp:txXfrm>
    </dsp:sp>
    <dsp:sp modelId="{F78F4A10-8978-4709-9BBE-A116FE59A7B6}">
      <dsp:nvSpPr>
        <dsp:cNvPr id="0" name=""/>
        <dsp:cNvSpPr/>
      </dsp:nvSpPr>
      <dsp:spPr>
        <a:xfrm>
          <a:off x="2395307" y="3307100"/>
          <a:ext cx="1629434" cy="15383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2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700" kern="1200" dirty="0"/>
            <a:t>2024</a:t>
          </a: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700" b="1" kern="1200" dirty="0"/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700" b="1" kern="1200" dirty="0"/>
            <a:t>18</a:t>
          </a: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700" b="1" kern="1200" dirty="0"/>
            <a:t>Candidatures</a:t>
          </a:r>
          <a:endParaRPr lang="fr-FR" sz="1700" kern="1200" dirty="0"/>
        </a:p>
      </dsp:txBody>
      <dsp:txXfrm>
        <a:off x="2440363" y="3352156"/>
        <a:ext cx="1539322" cy="1448218"/>
      </dsp:txXfrm>
    </dsp:sp>
    <dsp:sp modelId="{58DD107D-B3B1-454C-B4CC-314CB57BE2B3}">
      <dsp:nvSpPr>
        <dsp:cNvPr id="0" name=""/>
        <dsp:cNvSpPr/>
      </dsp:nvSpPr>
      <dsp:spPr>
        <a:xfrm>
          <a:off x="4381180" y="0"/>
          <a:ext cx="2036793" cy="5102026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kern="1200" dirty="0"/>
            <a:t>Nombre de départ en étude promotionnelle</a:t>
          </a:r>
        </a:p>
      </dsp:txBody>
      <dsp:txXfrm>
        <a:off x="4381180" y="0"/>
        <a:ext cx="2036793" cy="1530608"/>
      </dsp:txXfrm>
    </dsp:sp>
    <dsp:sp modelId="{E548B757-800A-48B5-A5AC-E5003078AF42}">
      <dsp:nvSpPr>
        <dsp:cNvPr id="0" name=""/>
        <dsp:cNvSpPr/>
      </dsp:nvSpPr>
      <dsp:spPr>
        <a:xfrm>
          <a:off x="4584860" y="1532102"/>
          <a:ext cx="1629434" cy="15383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2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700" kern="1200" dirty="0"/>
            <a:t>2023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700" b="1" kern="1200" dirty="0"/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700" b="1" kern="1200" dirty="0"/>
            <a:t>11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700" b="1" kern="1200" dirty="0"/>
            <a:t>Agents</a:t>
          </a:r>
          <a:endParaRPr lang="fr-FR" sz="1700" b="1" kern="1200" dirty="0">
            <a:solidFill>
              <a:srgbClr val="FFFFFF"/>
            </a:solidFill>
            <a:latin typeface="Century Gothic"/>
            <a:ea typeface="+mn-ea"/>
            <a:cs typeface="+mn-cs"/>
          </a:endParaRPr>
        </a:p>
      </dsp:txBody>
      <dsp:txXfrm>
        <a:off x="4629916" y="1577158"/>
        <a:ext cx="1539322" cy="1448218"/>
      </dsp:txXfrm>
    </dsp:sp>
    <dsp:sp modelId="{47E0CEAD-8FF7-475E-91BB-6DCA781025D9}">
      <dsp:nvSpPr>
        <dsp:cNvPr id="0" name=""/>
        <dsp:cNvSpPr/>
      </dsp:nvSpPr>
      <dsp:spPr>
        <a:xfrm>
          <a:off x="4592827" y="3312368"/>
          <a:ext cx="1629434" cy="15383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2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700" kern="1200" dirty="0"/>
            <a:t>2024</a:t>
          </a:r>
          <a:endParaRPr lang="fr-FR" sz="1700" b="1" kern="1200" dirty="0"/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700" b="1" kern="1200" dirty="0"/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700" b="1" kern="1200" dirty="0"/>
            <a:t>8</a:t>
          </a: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700" b="1" kern="1200" dirty="0"/>
            <a:t>Agents</a:t>
          </a:r>
          <a:endParaRPr lang="fr-FR" sz="1700" kern="1200" dirty="0"/>
        </a:p>
      </dsp:txBody>
      <dsp:txXfrm>
        <a:off x="4637883" y="3357424"/>
        <a:ext cx="1539322" cy="1448218"/>
      </dsp:txXfrm>
    </dsp:sp>
    <dsp:sp modelId="{449BA4C3-D2B2-4EB8-8176-373AC649385A}">
      <dsp:nvSpPr>
        <dsp:cNvPr id="0" name=""/>
        <dsp:cNvSpPr/>
      </dsp:nvSpPr>
      <dsp:spPr>
        <a:xfrm>
          <a:off x="6570733" y="0"/>
          <a:ext cx="2036793" cy="5102026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kern="1200" dirty="0"/>
            <a:t>Nombre de retour d’étude promotionnelle</a:t>
          </a:r>
        </a:p>
      </dsp:txBody>
      <dsp:txXfrm>
        <a:off x="6570733" y="0"/>
        <a:ext cx="2036793" cy="1530608"/>
      </dsp:txXfrm>
    </dsp:sp>
    <dsp:sp modelId="{88CE4BBE-2568-40E3-B81A-77EAFFBEEAFD}">
      <dsp:nvSpPr>
        <dsp:cNvPr id="0" name=""/>
        <dsp:cNvSpPr/>
      </dsp:nvSpPr>
      <dsp:spPr>
        <a:xfrm>
          <a:off x="6774412" y="1532102"/>
          <a:ext cx="1629434" cy="15383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2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700" kern="1200" dirty="0"/>
            <a:t>2023</a:t>
          </a: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700" b="1" kern="1200" dirty="0"/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700" b="1" kern="1200" dirty="0"/>
            <a:t>10</a:t>
          </a: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700" b="1" kern="1200" dirty="0"/>
            <a:t>Diplômés</a:t>
          </a:r>
          <a:endParaRPr lang="fr-FR" sz="1700" kern="1200" dirty="0"/>
        </a:p>
      </dsp:txBody>
      <dsp:txXfrm>
        <a:off x="6819468" y="1577158"/>
        <a:ext cx="1539322" cy="1448218"/>
      </dsp:txXfrm>
    </dsp:sp>
    <dsp:sp modelId="{113E2119-5880-4648-8926-AEEFE30AA527}">
      <dsp:nvSpPr>
        <dsp:cNvPr id="0" name=""/>
        <dsp:cNvSpPr/>
      </dsp:nvSpPr>
      <dsp:spPr>
        <a:xfrm>
          <a:off x="6774412" y="3307100"/>
          <a:ext cx="1629434" cy="15383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2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700" kern="1200" dirty="0"/>
            <a:t>2024</a:t>
          </a: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700" b="1" kern="1200" dirty="0"/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700" b="1" kern="1200" dirty="0"/>
            <a:t>11</a:t>
          </a: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700" b="1" kern="1200" dirty="0"/>
            <a:t>Diplômés</a:t>
          </a:r>
          <a:endParaRPr lang="fr-FR" sz="1700" kern="1200" dirty="0"/>
        </a:p>
      </dsp:txBody>
      <dsp:txXfrm>
        <a:off x="6819468" y="3352156"/>
        <a:ext cx="1539322" cy="14482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FR"/>
              <a:t>Centre Hospitalier de Sens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F087AB-C0B4-4FAC-8FB2-D5C293A874B4}" type="datetimeFigureOut">
              <a:rPr lang="fr-FR" smtClean="0"/>
              <a:t>18/03/2025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F7D5D1-C259-4949-B961-C630E3B6AED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8789021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FR"/>
              <a:t>Centre Hospitalier de Sens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21F4CB-3479-408E-8F52-D6D0DA4BBE29}" type="datetimeFigureOut">
              <a:rPr lang="fr-FR" smtClean="0"/>
              <a:t>18/03/2025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A40F92-682C-449A-9CFF-95DA89FD92A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371969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A40F92-682C-449A-9CFF-95DA89FD92A3}" type="slidenum">
              <a:rPr lang="fr-FR" smtClean="0"/>
              <a:t>1</a:t>
            </a:fld>
            <a:endParaRPr lang="fr-FR"/>
          </a:p>
        </p:txBody>
      </p:sp>
      <p:sp>
        <p:nvSpPr>
          <p:cNvPr id="5" name="Espace réservé de l'en-tête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fr-FR"/>
              <a:t>Centre Hospitalier de Sens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idx="13"/>
          </p:nvPr>
        </p:nvSpPr>
        <p:spPr/>
        <p:txBody>
          <a:bodyPr/>
          <a:lstStyle/>
          <a:p>
            <a:fld id="{AD79AE84-63BD-4784-891E-06E6AC54BEA6}" type="datetime1">
              <a:rPr lang="fr-FR" smtClean="0"/>
              <a:t>18/03/2025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08337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fr-FR"/>
              <a:t>Centre Hospitalier de Sens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A3D3E85C-E053-49BB-B3EE-8AD9963DB37C}" type="datetime1">
              <a:rPr lang="fr-FR" smtClean="0"/>
              <a:t>18/03/2025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A40F92-682C-449A-9CFF-95DA89FD92A3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09965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fr-FR"/>
              <a:t>Centre Hospitalier de Sens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EE64B4F5-A7AA-4D50-A4D8-6B34036A7064}" type="datetime1">
              <a:rPr lang="fr-FR" smtClean="0"/>
              <a:t>18/03/2025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A40F92-682C-449A-9CFF-95DA89FD92A3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39817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fr-FR"/>
              <a:t>Centre Hospitalier de Sens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EE64B4F5-A7AA-4D50-A4D8-6B34036A7064}" type="datetime1">
              <a:rPr lang="fr-FR" smtClean="0"/>
              <a:t>18/03/2025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A40F92-682C-449A-9CFF-95DA89FD92A3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05251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fr-FR"/>
              <a:t>Centre Hospitalier de Sens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EE64B4F5-A7AA-4D50-A4D8-6B34036A7064}" type="datetime1">
              <a:rPr lang="fr-FR" smtClean="0"/>
              <a:t>18/03/2025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A40F92-682C-449A-9CFF-95DA89FD92A3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01805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" y="2545080"/>
            <a:ext cx="9144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-1" y="2667000"/>
            <a:ext cx="9144000" cy="2739571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-1" y="5479143"/>
            <a:ext cx="9144000" cy="235857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599" y="2819400"/>
            <a:ext cx="8686800" cy="1470025"/>
          </a:xfrm>
        </p:spPr>
        <p:txBody>
          <a:bodyPr anchor="b">
            <a:noAutofit/>
          </a:bodyPr>
          <a:lstStyle>
            <a:lvl1pPr>
              <a:defRPr sz="7200" b="0" cap="none" spc="0">
                <a:ln w="13970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499" y="4800600"/>
            <a:ext cx="8001000" cy="5334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240F6-4FB5-43FF-89EF-78B5C7672DFD}" type="datetime1">
              <a:rPr lang="fr-FR" smtClean="0"/>
              <a:t>18/03/2025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fr-FR"/>
              <a:t> Centre Hospitalier de Sens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148584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spc="150" dirty="0">
                <a:solidFill>
                  <a:schemeClr val="accent1"/>
                </a:solidFill>
                <a:sym typeface="Wingdings"/>
              </a:rPr>
              <a:t></a:t>
            </a:r>
            <a:endParaRPr lang="en-US" sz="3200" spc="150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62399" y="4392168"/>
            <a:ext cx="1219200" cy="365125"/>
          </a:xfrm>
        </p:spPr>
        <p:txBody>
          <a:bodyPr/>
          <a:lstStyle>
            <a:lvl1pPr algn="ctr">
              <a:defRPr sz="2400">
                <a:latin typeface="+mj-lt"/>
              </a:defRPr>
            </a:lvl1pPr>
          </a:lstStyle>
          <a:p>
            <a:fld id="{7D93FFDF-AD41-4F3C-BBF4-B8219FE25DA2}" type="slidenum">
              <a:rPr lang="fr-FR" smtClean="0"/>
              <a:t>‹N°›</a:t>
            </a:fld>
            <a:endParaRPr lang="fr-FR"/>
          </a:p>
        </p:txBody>
      </p:sp>
      <p:sp>
        <p:nvSpPr>
          <p:cNvPr id="15" name="TextBox 14"/>
          <p:cNvSpPr txBox="1"/>
          <p:nvPr/>
        </p:nvSpPr>
        <p:spPr>
          <a:xfrm>
            <a:off x="4818888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spc="150" dirty="0">
                <a:solidFill>
                  <a:schemeClr val="accent1"/>
                </a:solidFill>
                <a:sym typeface="Wingdings"/>
              </a:rPr>
              <a:t></a:t>
            </a:r>
            <a:endParaRPr lang="en-US" sz="3200" spc="15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6880" y="1717040"/>
            <a:ext cx="8249920" cy="4531360"/>
          </a:xfrm>
          <a:solidFill>
            <a:schemeClr val="bg2">
              <a:lumMod val="60000"/>
              <a:lumOff val="40000"/>
            </a:schemeClr>
          </a:solidFill>
          <a:effectLst>
            <a:outerShdw blurRad="76200" dist="38100" dir="3600000" algn="ctr" rotWithShape="0">
              <a:srgbClr val="000000">
                <a:alpha val="50000"/>
              </a:srgb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7D7D1-E5ED-4A93-93C8-8E950213C344}" type="datetime1">
              <a:rPr lang="fr-FR" smtClean="0"/>
              <a:t>18/03/2025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 Centre Hospitalier de Sens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3FFDF-AD41-4F3C-BBF4-B8219FE25DA2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6172200" y="161544"/>
            <a:ext cx="2971800" cy="11521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5638800" cy="1005840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8400" y="228600"/>
            <a:ext cx="2819400" cy="100584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85043-9160-4AE3-8809-5178ADD9BB08}" type="datetime1">
              <a:rPr lang="fr-FR" smtClean="0"/>
              <a:t>18/03/2025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 Centre Hospitalier de Sens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3FFDF-AD41-4F3C-BBF4-B8219FE25DA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4591050" y="2409824"/>
            <a:ext cx="6858000" cy="2038351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 rot="5400000">
            <a:off x="4668203" y="2570797"/>
            <a:ext cx="6858000" cy="1716405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5200" y="274638"/>
            <a:ext cx="1447800" cy="5851525"/>
          </a:xfrm>
        </p:spPr>
        <p:txBody>
          <a:bodyPr vert="eaVert" anchor="b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199" y="274638"/>
            <a:ext cx="6353175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13BB8-2875-4C47-8497-8DFE0BD09031}" type="datetime1">
              <a:rPr lang="fr-FR" smtClean="0"/>
              <a:t>18/03/2025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 Centre Hospitalier de Sens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96000" y="6356350"/>
            <a:ext cx="762000" cy="365125"/>
          </a:xfrm>
        </p:spPr>
        <p:txBody>
          <a:bodyPr/>
          <a:lstStyle/>
          <a:p>
            <a:fld id="{7D93FFDF-AD41-4F3C-BBF4-B8219FE25DA2}" type="slidenum">
              <a:rPr lang="fr-FR" smtClean="0"/>
              <a:t>‹N°›</a:t>
            </a:fld>
            <a:endParaRPr lang="fr-FR"/>
          </a:p>
        </p:txBody>
      </p:sp>
      <p:sp>
        <p:nvSpPr>
          <p:cNvPr id="9" name="Rectangle 8"/>
          <p:cNvSpPr/>
          <p:nvPr/>
        </p:nvSpPr>
        <p:spPr>
          <a:xfrm rot="5400000">
            <a:off x="3681476" y="3354324"/>
            <a:ext cx="6858000" cy="149352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2B224-309E-4374-8A12-A3A643D32833}" type="datetime1">
              <a:rPr lang="fr-FR" smtClean="0"/>
              <a:t>18/03/2025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 Centre Hospitalier de Sens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3FFDF-AD41-4F3C-BBF4-B8219FE25DA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1" y="2545080"/>
            <a:ext cx="9144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-1" y="2667000"/>
            <a:ext cx="9144000" cy="2739571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-1" y="5479143"/>
            <a:ext cx="9144000" cy="235857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599" y="2819400"/>
            <a:ext cx="8686800" cy="1463040"/>
          </a:xfrm>
        </p:spPr>
        <p:txBody>
          <a:bodyPr anchor="b" anchorCtr="0">
            <a:noAutofit/>
          </a:bodyPr>
          <a:lstStyle>
            <a:lvl1pPr algn="ctr">
              <a:defRPr sz="7200" b="0" cap="none" baseline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499" y="4800600"/>
            <a:ext cx="8001000" cy="548640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DB107-3A28-4A93-876C-87DCDCF39B35}" type="datetime1">
              <a:rPr lang="fr-FR" smtClean="0"/>
              <a:t>18/03/2025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/>
          <a:p>
            <a:r>
              <a:rPr lang="fr-FR"/>
              <a:t> Centre Hospitalier de Sens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59352" y="4389120"/>
            <a:ext cx="1216152" cy="365125"/>
          </a:xfrm>
        </p:spPr>
        <p:txBody>
          <a:bodyPr/>
          <a:lstStyle>
            <a:lvl1pPr algn="ctr">
              <a:defRPr sz="2400">
                <a:solidFill>
                  <a:srgbClr val="FFFFFF"/>
                </a:solidFill>
              </a:defRPr>
            </a:lvl1pPr>
          </a:lstStyle>
          <a:p>
            <a:fld id="{7D93FFDF-AD41-4F3C-BBF4-B8219FE25DA2}" type="slidenum">
              <a:rPr lang="fr-FR" smtClean="0"/>
              <a:t>‹N°›</a:t>
            </a:fld>
            <a:endParaRPr lang="fr-FR"/>
          </a:p>
        </p:txBody>
      </p:sp>
      <p:sp>
        <p:nvSpPr>
          <p:cNvPr id="11" name="TextBox 10"/>
          <p:cNvSpPr txBox="1"/>
          <p:nvPr/>
        </p:nvSpPr>
        <p:spPr>
          <a:xfrm>
            <a:off x="4818888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spc="150" dirty="0">
                <a:solidFill>
                  <a:srgbClr val="FFFFFF"/>
                </a:solidFill>
                <a:sym typeface="Wingdings"/>
              </a:rPr>
              <a:t></a:t>
            </a:r>
            <a:endParaRPr lang="en-US" sz="3200" spc="150" dirty="0">
              <a:solidFill>
                <a:srgbClr val="FFFF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48584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spc="150" dirty="0">
                <a:solidFill>
                  <a:srgbClr val="FFFFFF"/>
                </a:solidFill>
                <a:sym typeface="Wingdings"/>
              </a:rPr>
              <a:t></a:t>
            </a:r>
            <a:endParaRPr lang="en-US" sz="3200" spc="15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0D79E-6352-47AB-9932-3D5C44083E90}" type="datetime1">
              <a:rPr lang="fr-FR" smtClean="0"/>
              <a:t>18/03/2025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 Centre Hospitalier de Sens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3FFDF-AD41-4F3C-BBF4-B8219FE25DA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7670C-98E8-4DC4-A0CD-2054D82B6FA7}" type="datetime1">
              <a:rPr lang="fr-FR" smtClean="0"/>
              <a:t>18/03/2025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 Centre Hospitalier de Sens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3FFDF-AD41-4F3C-BBF4-B8219FE25DA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8D9BE-2A91-46AA-BF5B-16296DCA8848}" type="datetime1">
              <a:rPr lang="fr-FR" smtClean="0"/>
              <a:t>18/03/2025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 Centre Hospitalier de Sens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3FFDF-AD41-4F3C-BBF4-B8219FE25DA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E6016-B2C2-4D69-ABB4-3DD3E9B70A8E}" type="datetime1">
              <a:rPr lang="fr-FR" smtClean="0"/>
              <a:t>18/03/2025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 Centre Hospitalier de Sens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3FFDF-AD41-4F3C-BBF4-B8219FE25D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0475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F6E78-0840-44CA-9D57-FBE260570A8A}" type="datetime1">
              <a:rPr lang="fr-FR" smtClean="0"/>
              <a:t>18/03/2025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 Centre Hospitalier de Sens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3FFDF-AD41-4F3C-BBF4-B8219FE25DA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5638800" cy="946150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912" y="1719072"/>
            <a:ext cx="8247888" cy="45354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80528-CFFB-46AF-B4B3-C223F92AB3AA}" type="datetime1">
              <a:rPr lang="fr-FR" smtClean="0"/>
              <a:t>18/03/2025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 Centre Hospitalier de Sens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3FFDF-AD41-4F3C-BBF4-B8219FE25DA2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6172200" y="161544"/>
            <a:ext cx="2971800" cy="11521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8400" y="274320"/>
            <a:ext cx="2743200" cy="94488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9" name="Rectangle 8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00584"/>
            <a:ext cx="9144000" cy="1453896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67641"/>
            <a:ext cx="9144000" cy="1154314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8229600" cy="1111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B79FEC2-6602-41EB-9869-B67E3A8DC2F8}" type="datetime1">
              <a:rPr lang="fr-FR" smtClean="0"/>
              <a:t>18/03/2025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fr-FR"/>
              <a:t> Centre Hospitalier de Sens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7D93FFDF-AD41-4F3C-BBF4-B8219FE25DA2}" type="slidenum">
              <a:rPr lang="fr-FR" smtClean="0"/>
              <a:t>‹N°›</a:t>
            </a:fld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0" y="1368552"/>
            <a:ext cx="9144000" cy="149352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6" r:id="rId7"/>
    <p:sldLayoutId id="2147483691" r:id="rId8"/>
    <p:sldLayoutId id="2147483692" r:id="rId9"/>
    <p:sldLayoutId id="2147483693" r:id="rId10"/>
    <p:sldLayoutId id="2147483694" r:id="rId11"/>
    <p:sldLayoutId id="2147483695" r:id="rId12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5400" b="0" kern="1200" cap="none" spc="0">
          <a:ln w="13970" cmpd="sng">
            <a:solidFill>
              <a:srgbClr val="FFFFFF"/>
            </a:solidFill>
            <a:prstDash val="solid"/>
          </a:ln>
          <a:solidFill>
            <a:srgbClr val="FFFFFF"/>
          </a:solidFill>
          <a:effectLst>
            <a:outerShdw blurRad="63500" dir="3600000" algn="tl" rotWithShape="0">
              <a:srgbClr val="000000">
                <a:alpha val="7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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Courier New" pitchFamily="49" charset="0"/>
        <a:buChar char="o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54700" y="2708920"/>
            <a:ext cx="8686800" cy="1656184"/>
          </a:xfrm>
        </p:spPr>
        <p:txBody>
          <a:bodyPr/>
          <a:lstStyle/>
          <a:p>
            <a:br>
              <a:rPr lang="fr-FR" sz="5400" dirty="0"/>
            </a:br>
            <a:br>
              <a:rPr lang="fr-FR" sz="5400" dirty="0"/>
            </a:br>
            <a:br>
              <a:rPr lang="fr-FR" sz="5400" dirty="0"/>
            </a:br>
            <a:br>
              <a:rPr lang="fr-FR" sz="5400" dirty="0"/>
            </a:br>
            <a:br>
              <a:rPr lang="fr-FR" sz="5400" dirty="0"/>
            </a:br>
            <a:r>
              <a:rPr lang="fr-FR" sz="3600" dirty="0"/>
              <a:t>Rapport Sociale Unique </a:t>
            </a:r>
            <a:br>
              <a:rPr lang="fr-FR" sz="3600" dirty="0"/>
            </a:br>
            <a:r>
              <a:rPr lang="fr-FR" sz="3600" dirty="0"/>
              <a:t>2023/2024</a:t>
            </a:r>
            <a:endParaRPr lang="fr-FR" sz="48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97600" y="5836909"/>
            <a:ext cx="8001000" cy="583813"/>
          </a:xfrm>
        </p:spPr>
        <p:txBody>
          <a:bodyPr>
            <a:normAutofit/>
          </a:bodyPr>
          <a:lstStyle/>
          <a:p>
            <a:r>
              <a:rPr lang="fr-FR" sz="600" b="1" dirty="0">
                <a:solidFill>
                  <a:schemeClr val="accent2"/>
                </a:solidFill>
              </a:rPr>
              <a:t>Direction des Ressources Humaines –  Centre Hospitalier de SENS </a:t>
            </a:r>
          </a:p>
        </p:txBody>
      </p:sp>
      <p:pic>
        <p:nvPicPr>
          <p:cNvPr id="7" name="Image 6"/>
          <p:cNvPicPr/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100" r="35984" b="13295"/>
          <a:stretch/>
        </p:blipFill>
        <p:spPr bwMode="auto">
          <a:xfrm>
            <a:off x="119326" y="6346194"/>
            <a:ext cx="2004402" cy="43770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8" name="Line 4"/>
          <p:cNvCxnSpPr/>
          <p:nvPr/>
        </p:nvCxnSpPr>
        <p:spPr bwMode="auto">
          <a:xfrm flipH="1">
            <a:off x="1907704" y="6669360"/>
            <a:ext cx="7236297" cy="0"/>
          </a:xfrm>
          <a:prstGeom prst="line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1" name="Image 10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5923958"/>
            <a:ext cx="744083" cy="58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0182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122AF2C-E4E4-21F7-0CD8-5EB9F9AC5F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fr-FR" sz="2800" dirty="0"/>
              <a:t>Heures supplémentaires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DE5B6E2-697F-5C77-AE51-AD45320E91D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60648"/>
            <a:ext cx="1284849" cy="1008112"/>
          </a:xfrm>
          <a:prstGeom prst="rect">
            <a:avLst/>
          </a:prstGeom>
        </p:spPr>
      </p:pic>
      <p:graphicFrame>
        <p:nvGraphicFramePr>
          <p:cNvPr id="5" name="Espace réservé du contenu 9">
            <a:extLst>
              <a:ext uri="{FF2B5EF4-FFF2-40B4-BE49-F238E27FC236}">
                <a16:creationId xmlns:a16="http://schemas.microsoft.com/office/drawing/2014/main" id="{D4C3E3BD-C86D-2EE3-AC48-C473C493A6F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70123578"/>
              </p:ext>
            </p:extLst>
          </p:nvPr>
        </p:nvGraphicFramePr>
        <p:xfrm>
          <a:off x="179512" y="1893574"/>
          <a:ext cx="8856984" cy="48169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0">
                  <a:extLst>
                    <a:ext uri="{9D8B030D-6E8A-4147-A177-3AD203B41FA5}">
                      <a16:colId xmlns:a16="http://schemas.microsoft.com/office/drawing/2014/main" val="732835520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149449082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3828914001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697575634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660381690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1095291684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527333024"/>
                    </a:ext>
                  </a:extLst>
                </a:gridCol>
              </a:tblGrid>
              <a:tr h="372536">
                <a:tc gridSpan="7">
                  <a:txBody>
                    <a:bodyPr/>
                    <a:lstStyle/>
                    <a:p>
                      <a:pPr algn="ctr"/>
                      <a:r>
                        <a:rPr lang="fr-FR" dirty="0"/>
                        <a:t>Personnel Non Médical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3356910"/>
                  </a:ext>
                </a:extLst>
              </a:tr>
              <a:tr h="372536">
                <a:tc rowSpan="2">
                  <a:txBody>
                    <a:bodyPr/>
                    <a:lstStyle/>
                    <a:p>
                      <a:pPr algn="ctr"/>
                      <a:r>
                        <a:rPr lang="fr-FR" sz="1800" b="1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METIERS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accent2"/>
                          </a:solidFill>
                        </a:rPr>
                        <a:t>2024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accent2"/>
                          </a:solidFill>
                        </a:rPr>
                        <a:t>2023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accent2"/>
                          </a:solidFill>
                        </a:rPr>
                        <a:t>2022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7244097"/>
                  </a:ext>
                </a:extLst>
              </a:tr>
              <a:tr h="407056">
                <a:tc vMerge="1">
                  <a:txBody>
                    <a:bodyPr/>
                    <a:lstStyle/>
                    <a:p>
                      <a:pPr algn="l" fontAlgn="ctr"/>
                      <a:endParaRPr lang="fr-FR" sz="1600" b="1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>
                          <a:solidFill>
                            <a:schemeClr val="tx2"/>
                          </a:solidFill>
                        </a:rPr>
                        <a:t>Effectif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0" dirty="0">
                          <a:solidFill>
                            <a:schemeClr val="tx2"/>
                          </a:solidFill>
                        </a:rPr>
                        <a:t>MT des 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>
                          <a:solidFill>
                            <a:schemeClr val="tx2"/>
                          </a:solidFill>
                        </a:rPr>
                        <a:t>Effectif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0" dirty="0">
                          <a:solidFill>
                            <a:schemeClr val="tx2"/>
                          </a:solidFill>
                        </a:rPr>
                        <a:t>MT des 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>
                          <a:solidFill>
                            <a:schemeClr val="tx2"/>
                          </a:solidFill>
                        </a:rPr>
                        <a:t>Effectif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0" dirty="0">
                          <a:solidFill>
                            <a:schemeClr val="tx2"/>
                          </a:solidFill>
                        </a:rPr>
                        <a:t>MT des 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8701507"/>
                  </a:ext>
                </a:extLst>
              </a:tr>
              <a:tr h="499023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fr-FR" sz="12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Aide soignants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325 059,69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237 742,29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363 332,16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90665830"/>
                  </a:ext>
                </a:extLst>
              </a:tr>
              <a:tr h="499023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fr-FR" sz="12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Assistant médico-administratif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1 900,51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2 600,73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3 798,83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59650204"/>
                  </a:ext>
                </a:extLst>
              </a:tr>
              <a:tr h="506417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fr-FR" sz="12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Infirmiers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373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644 776,47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366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691 422,64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370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986 554,94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24934014"/>
                  </a:ext>
                </a:extLst>
              </a:tr>
              <a:tr h="506417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fr-FR" sz="12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Personnels de direction et administratifs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66 080,63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53 493,87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41 688,48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75733693"/>
                  </a:ext>
                </a:extLst>
              </a:tr>
              <a:tr h="372536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fr-FR" sz="12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Personnels éducatifs et sociaux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2 702,40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2 704,18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45,58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83844310"/>
                  </a:ext>
                </a:extLst>
              </a:tr>
              <a:tr h="506417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fr-FR" sz="12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Personnels médico-techniques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66 170,47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43 720,83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75 271,64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63839824"/>
                  </a:ext>
                </a:extLst>
              </a:tr>
              <a:tr h="396941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fr-FR" sz="12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Personnels soignants hors infirmer et aide soignant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191 808,23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170 626,39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243 036,90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349696182"/>
                  </a:ext>
                </a:extLst>
              </a:tr>
              <a:tr h="372536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fr-FR" sz="12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Personnels techniques et ouvriers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188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307 258,02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194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314 295,40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183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316 440,77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27515214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D89B085F-3988-BEEA-513E-AA824BB6CE9C}"/>
              </a:ext>
            </a:extLst>
          </p:cNvPr>
          <p:cNvSpPr/>
          <p:nvPr/>
        </p:nvSpPr>
        <p:spPr>
          <a:xfrm>
            <a:off x="0" y="1457693"/>
            <a:ext cx="763863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2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Montant des heures supplémentaires indemnisées</a:t>
            </a:r>
          </a:p>
        </p:txBody>
      </p:sp>
    </p:spTree>
    <p:extLst>
      <p:ext uri="{BB962C8B-B14F-4D97-AF65-F5344CB8AC3E}">
        <p14:creationId xmlns:p14="http://schemas.microsoft.com/office/powerpoint/2010/main" val="34294789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122AF2C-E4E4-21F7-0CD8-5EB9F9AC5F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fr-FR" sz="2800" dirty="0"/>
              <a:t>Heures supplémentaires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DE5B6E2-697F-5C77-AE51-AD45320E91D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60648"/>
            <a:ext cx="1284849" cy="1008112"/>
          </a:xfrm>
          <a:prstGeom prst="rect">
            <a:avLst/>
          </a:prstGeom>
        </p:spPr>
      </p:pic>
      <p:graphicFrame>
        <p:nvGraphicFramePr>
          <p:cNvPr id="5" name="Espace réservé du contenu 9">
            <a:extLst>
              <a:ext uri="{FF2B5EF4-FFF2-40B4-BE49-F238E27FC236}">
                <a16:creationId xmlns:a16="http://schemas.microsoft.com/office/drawing/2014/main" id="{D4C3E3BD-C86D-2EE3-AC48-C473C493A6F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02994205"/>
              </p:ext>
            </p:extLst>
          </p:nvPr>
        </p:nvGraphicFramePr>
        <p:xfrm>
          <a:off x="143508" y="1988840"/>
          <a:ext cx="8856984" cy="40419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0">
                  <a:extLst>
                    <a:ext uri="{9D8B030D-6E8A-4147-A177-3AD203B41FA5}">
                      <a16:colId xmlns:a16="http://schemas.microsoft.com/office/drawing/2014/main" val="732835520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149449082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3828914001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697575634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660381690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1095291684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527333024"/>
                    </a:ext>
                  </a:extLst>
                </a:gridCol>
              </a:tblGrid>
              <a:tr h="372536">
                <a:tc gridSpan="7">
                  <a:txBody>
                    <a:bodyPr/>
                    <a:lstStyle/>
                    <a:p>
                      <a:pPr algn="ctr"/>
                      <a:r>
                        <a:rPr lang="fr-FR" dirty="0"/>
                        <a:t>Personnel Non Médical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3356910"/>
                  </a:ext>
                </a:extLst>
              </a:tr>
              <a:tr h="372536">
                <a:tc rowSpan="2">
                  <a:txBody>
                    <a:bodyPr/>
                    <a:lstStyle/>
                    <a:p>
                      <a:pPr algn="ctr"/>
                      <a:r>
                        <a:rPr lang="fr-FR" sz="1800" b="1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CATEGORIE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accent2"/>
                          </a:solidFill>
                        </a:rPr>
                        <a:t>2024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accent2"/>
                          </a:solidFill>
                        </a:rPr>
                        <a:t>2023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accent2"/>
                          </a:solidFill>
                        </a:rPr>
                        <a:t>2022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7244097"/>
                  </a:ext>
                </a:extLst>
              </a:tr>
              <a:tr h="407056">
                <a:tc vMerge="1">
                  <a:txBody>
                    <a:bodyPr/>
                    <a:lstStyle/>
                    <a:p>
                      <a:pPr algn="l" fontAlgn="ctr"/>
                      <a:endParaRPr lang="fr-FR" sz="1600" b="1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>
                          <a:solidFill>
                            <a:schemeClr val="tx2"/>
                          </a:solidFill>
                        </a:rPr>
                        <a:t>Effectif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0" dirty="0">
                          <a:solidFill>
                            <a:schemeClr val="tx2"/>
                          </a:solidFill>
                        </a:rPr>
                        <a:t>MT des 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>
                          <a:solidFill>
                            <a:schemeClr val="tx2"/>
                          </a:solidFill>
                        </a:rPr>
                        <a:t>Effectif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0" dirty="0">
                          <a:solidFill>
                            <a:schemeClr val="tx2"/>
                          </a:solidFill>
                        </a:rPr>
                        <a:t>MT des 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>
                          <a:solidFill>
                            <a:schemeClr val="tx2"/>
                          </a:solidFill>
                        </a:rPr>
                        <a:t>Effectif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0" dirty="0">
                          <a:solidFill>
                            <a:schemeClr val="tx2"/>
                          </a:solidFill>
                        </a:rPr>
                        <a:t>MT des 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8701507"/>
                  </a:ext>
                </a:extLst>
              </a:tr>
              <a:tr h="499023"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tx2"/>
                          </a:solidFill>
                        </a:rPr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532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835 975,98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832 121,55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1 146 689,51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90665830"/>
                  </a:ext>
                </a:extLst>
              </a:tr>
              <a:tr h="499023"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tx2"/>
                          </a:solidFill>
                        </a:rPr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547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460 914,00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583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407 544,21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573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560 494,56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59650204"/>
                  </a:ext>
                </a:extLst>
              </a:tr>
              <a:tr h="506417"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tx2"/>
                          </a:solidFill>
                        </a:rPr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466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308 866,43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474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276 940,57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461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322 985,23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24934014"/>
                  </a:ext>
                </a:extLst>
              </a:tr>
              <a:tr h="506417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Total PNM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1 551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1 605 756,42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1 569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1 516 606,33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1 537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2 030 169,30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75733693"/>
                  </a:ext>
                </a:extLst>
              </a:tr>
              <a:tr h="372536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Total Homme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274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478 491,37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281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469 666,62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271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561 431,55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83844310"/>
                  </a:ext>
                </a:extLst>
              </a:tr>
              <a:tr h="506417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Total Femme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1 277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1 127 265,05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1 288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1 046 939,72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1 266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1 468 737,75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63839824"/>
                  </a:ext>
                </a:extLst>
              </a:tr>
            </a:tbl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48634621-614D-0B29-9F9B-7AA34DB7955D}"/>
              </a:ext>
            </a:extLst>
          </p:cNvPr>
          <p:cNvSpPr/>
          <p:nvPr/>
        </p:nvSpPr>
        <p:spPr>
          <a:xfrm>
            <a:off x="0" y="1457693"/>
            <a:ext cx="763863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2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Montant des heures supplémentaires indemnisées</a:t>
            </a:r>
          </a:p>
        </p:txBody>
      </p:sp>
    </p:spTree>
    <p:extLst>
      <p:ext uri="{BB962C8B-B14F-4D97-AF65-F5344CB8AC3E}">
        <p14:creationId xmlns:p14="http://schemas.microsoft.com/office/powerpoint/2010/main" val="24142385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122AF2C-E4E4-21F7-0CD8-5EB9F9AC5F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fr-FR" sz="2800" dirty="0"/>
              <a:t>Personnel intérimaire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DE5B6E2-697F-5C77-AE51-AD45320E91D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60648"/>
            <a:ext cx="1284849" cy="1008112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48634621-614D-0B29-9F9B-7AA34DB7955D}"/>
              </a:ext>
            </a:extLst>
          </p:cNvPr>
          <p:cNvSpPr/>
          <p:nvPr/>
        </p:nvSpPr>
        <p:spPr>
          <a:xfrm>
            <a:off x="0" y="1628800"/>
            <a:ext cx="5848076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2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Dépense pour le personnel intérimaire</a:t>
            </a:r>
          </a:p>
        </p:txBody>
      </p:sp>
      <p:graphicFrame>
        <p:nvGraphicFramePr>
          <p:cNvPr id="8" name="Graphique 7">
            <a:extLst>
              <a:ext uri="{FF2B5EF4-FFF2-40B4-BE49-F238E27FC236}">
                <a16:creationId xmlns:a16="http://schemas.microsoft.com/office/drawing/2014/main" id="{14B11C7F-71D5-4404-90D1-BF48F0EDE18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84810072"/>
              </p:ext>
            </p:extLst>
          </p:nvPr>
        </p:nvGraphicFramePr>
        <p:xfrm>
          <a:off x="3422990" y="3312637"/>
          <a:ext cx="5688632" cy="33874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Tableau 8">
            <a:extLst>
              <a:ext uri="{FF2B5EF4-FFF2-40B4-BE49-F238E27FC236}">
                <a16:creationId xmlns:a16="http://schemas.microsoft.com/office/drawing/2014/main" id="{115E7053-F173-58EF-CB3C-76A8A1B383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6218415"/>
              </p:ext>
            </p:extLst>
          </p:nvPr>
        </p:nvGraphicFramePr>
        <p:xfrm>
          <a:off x="683568" y="2825793"/>
          <a:ext cx="2880320" cy="20878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7955">
                  <a:extLst>
                    <a:ext uri="{9D8B030D-6E8A-4147-A177-3AD203B41FA5}">
                      <a16:colId xmlns:a16="http://schemas.microsoft.com/office/drawing/2014/main" val="4202298571"/>
                    </a:ext>
                  </a:extLst>
                </a:gridCol>
                <a:gridCol w="1902365">
                  <a:extLst>
                    <a:ext uri="{9D8B030D-6E8A-4147-A177-3AD203B41FA5}">
                      <a16:colId xmlns:a16="http://schemas.microsoft.com/office/drawing/2014/main" val="3185080087"/>
                    </a:ext>
                  </a:extLst>
                </a:gridCol>
              </a:tblGrid>
              <a:tr h="521972">
                <a:tc>
                  <a:txBody>
                    <a:bodyPr/>
                    <a:lstStyle/>
                    <a:p>
                      <a:r>
                        <a:rPr lang="fr-FR" dirty="0"/>
                        <a:t>Année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Montant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6107631"/>
                  </a:ext>
                </a:extLst>
              </a:tr>
              <a:tr h="521972">
                <a:tc>
                  <a:txBody>
                    <a:bodyPr/>
                    <a:lstStyle/>
                    <a:p>
                      <a:r>
                        <a:rPr lang="fr-FR" b="1" dirty="0">
                          <a:solidFill>
                            <a:schemeClr val="accent2"/>
                          </a:solidFill>
                        </a:rPr>
                        <a:t>2024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481 437,71 €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2098611"/>
                  </a:ext>
                </a:extLst>
              </a:tr>
              <a:tr h="521972">
                <a:tc>
                  <a:txBody>
                    <a:bodyPr/>
                    <a:lstStyle/>
                    <a:p>
                      <a:r>
                        <a:rPr lang="fr-FR" b="1" dirty="0">
                          <a:solidFill>
                            <a:schemeClr val="accent2"/>
                          </a:solidFill>
                        </a:rPr>
                        <a:t>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880 165,08 €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4477317"/>
                  </a:ext>
                </a:extLst>
              </a:tr>
              <a:tr h="521972">
                <a:tc>
                  <a:txBody>
                    <a:bodyPr/>
                    <a:lstStyle/>
                    <a:p>
                      <a:r>
                        <a:rPr lang="fr-FR" b="1" dirty="0">
                          <a:solidFill>
                            <a:schemeClr val="accent2"/>
                          </a:solidFill>
                        </a:rPr>
                        <a:t>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887 464,04 €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95109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77947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122AF2C-E4E4-21F7-0CD8-5EB9F9AC5F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fr-FR" sz="2800" dirty="0"/>
              <a:t>Compte Epargne Temps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DE5B6E2-697F-5C77-AE51-AD45320E91D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60648"/>
            <a:ext cx="1284849" cy="1008112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48634621-614D-0B29-9F9B-7AA34DB7955D}"/>
              </a:ext>
            </a:extLst>
          </p:cNvPr>
          <p:cNvSpPr/>
          <p:nvPr/>
        </p:nvSpPr>
        <p:spPr>
          <a:xfrm>
            <a:off x="0" y="1577659"/>
            <a:ext cx="5421677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2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Nombre de jours stockés sur les CET</a:t>
            </a:r>
          </a:p>
        </p:txBody>
      </p:sp>
      <p:graphicFrame>
        <p:nvGraphicFramePr>
          <p:cNvPr id="8" name="Espace réservé du contenu 7">
            <a:extLst>
              <a:ext uri="{FF2B5EF4-FFF2-40B4-BE49-F238E27FC236}">
                <a16:creationId xmlns:a16="http://schemas.microsoft.com/office/drawing/2014/main" id="{6FCF70FA-519D-D1CA-7AAD-755B2909AFF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9230390"/>
              </p:ext>
            </p:extLst>
          </p:nvPr>
        </p:nvGraphicFramePr>
        <p:xfrm>
          <a:off x="1763688" y="2708920"/>
          <a:ext cx="5472608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>
                  <a:extLst>
                    <a:ext uri="{9D8B030D-6E8A-4147-A177-3AD203B41FA5}">
                      <a16:colId xmlns:a16="http://schemas.microsoft.com/office/drawing/2014/main" val="603484826"/>
                    </a:ext>
                  </a:extLst>
                </a:gridCol>
                <a:gridCol w="2729408">
                  <a:extLst>
                    <a:ext uri="{9D8B030D-6E8A-4147-A177-3AD203B41FA5}">
                      <a16:colId xmlns:a16="http://schemas.microsoft.com/office/drawing/2014/main" val="130097393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b="1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ANNEE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Jours de CET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85793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2024*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12 972,77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05042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2023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11 012,47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40744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2022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10 942,86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9483777"/>
                  </a:ext>
                </a:extLst>
              </a:tr>
            </a:tbl>
          </a:graphicData>
        </a:graphic>
      </p:graphicFrame>
      <p:sp>
        <p:nvSpPr>
          <p:cNvPr id="9" name="ZoneTexte 8">
            <a:extLst>
              <a:ext uri="{FF2B5EF4-FFF2-40B4-BE49-F238E27FC236}">
                <a16:creationId xmlns:a16="http://schemas.microsoft.com/office/drawing/2014/main" id="{B904A258-FCED-E6D1-7A9D-6A3A6EE9ABD6}"/>
              </a:ext>
            </a:extLst>
          </p:cNvPr>
          <p:cNvSpPr txBox="1"/>
          <p:nvPr/>
        </p:nvSpPr>
        <p:spPr>
          <a:xfrm>
            <a:off x="157569" y="6321921"/>
            <a:ext cx="29523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tx2"/>
                </a:solidFill>
              </a:rPr>
              <a:t>*Avant droit d’option</a:t>
            </a:r>
          </a:p>
        </p:txBody>
      </p:sp>
    </p:spTree>
    <p:extLst>
      <p:ext uri="{BB962C8B-B14F-4D97-AF65-F5344CB8AC3E}">
        <p14:creationId xmlns:p14="http://schemas.microsoft.com/office/powerpoint/2010/main" val="42516300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122AF2C-E4E4-21F7-0CD8-5EB9F9AC5F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fr-FR" sz="2800" dirty="0"/>
              <a:t>Droit de grève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DE5B6E2-697F-5C77-AE51-AD45320E91D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60648"/>
            <a:ext cx="1284849" cy="1008112"/>
          </a:xfrm>
          <a:prstGeom prst="rect">
            <a:avLst/>
          </a:prstGeom>
        </p:spPr>
      </p:pic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288D68C9-D0F3-B3C1-75D8-C7DEC3A8E9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556792"/>
            <a:ext cx="437171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indent="0" algn="ctr">
              <a:buNone/>
            </a:pPr>
            <a:r>
              <a:rPr lang="fr-FR" sz="2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Nombre d’heures de grèves</a:t>
            </a:r>
          </a:p>
        </p:txBody>
      </p:sp>
      <p:graphicFrame>
        <p:nvGraphicFramePr>
          <p:cNvPr id="10" name="Espace réservé du contenu 7">
            <a:extLst>
              <a:ext uri="{FF2B5EF4-FFF2-40B4-BE49-F238E27FC236}">
                <a16:creationId xmlns:a16="http://schemas.microsoft.com/office/drawing/2014/main" id="{EED98821-E36A-0705-E751-BB5E7D54EDA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49068529"/>
              </p:ext>
            </p:extLst>
          </p:nvPr>
        </p:nvGraphicFramePr>
        <p:xfrm>
          <a:off x="1763688" y="2708920"/>
          <a:ext cx="5472608" cy="1691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>
                  <a:extLst>
                    <a:ext uri="{9D8B030D-6E8A-4147-A177-3AD203B41FA5}">
                      <a16:colId xmlns:a16="http://schemas.microsoft.com/office/drawing/2014/main" val="603484826"/>
                    </a:ext>
                  </a:extLst>
                </a:gridCol>
                <a:gridCol w="2729408">
                  <a:extLst>
                    <a:ext uri="{9D8B030D-6E8A-4147-A177-3AD203B41FA5}">
                      <a16:colId xmlns:a16="http://schemas.microsoft.com/office/drawing/2014/main" val="130097393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b="1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ANNEE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Nombre heures de grèves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85793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2024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704,92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05042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2023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3 270,52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40744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2022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672,50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94837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32805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122AF2C-E4E4-21F7-0CD8-5EB9F9AC5F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fr-FR" sz="2800" dirty="0"/>
              <a:t>Absentéisme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DE5B6E2-697F-5C77-AE51-AD45320E91D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60648"/>
            <a:ext cx="1284849" cy="1008112"/>
          </a:xfrm>
          <a:prstGeom prst="rect">
            <a:avLst/>
          </a:prstGeom>
        </p:spPr>
      </p:pic>
      <p:graphicFrame>
        <p:nvGraphicFramePr>
          <p:cNvPr id="17" name="Tableau 16">
            <a:extLst>
              <a:ext uri="{FF2B5EF4-FFF2-40B4-BE49-F238E27FC236}">
                <a16:creationId xmlns:a16="http://schemas.microsoft.com/office/drawing/2014/main" id="{04BA9D73-9C49-45EF-4EC8-FCBE7AA164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3739877"/>
              </p:ext>
            </p:extLst>
          </p:nvPr>
        </p:nvGraphicFramePr>
        <p:xfrm>
          <a:off x="179512" y="4090151"/>
          <a:ext cx="8712965" cy="256553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40456">
                  <a:extLst>
                    <a:ext uri="{9D8B030D-6E8A-4147-A177-3AD203B41FA5}">
                      <a16:colId xmlns:a16="http://schemas.microsoft.com/office/drawing/2014/main" val="1234863703"/>
                    </a:ext>
                  </a:extLst>
                </a:gridCol>
                <a:gridCol w="1340456">
                  <a:extLst>
                    <a:ext uri="{9D8B030D-6E8A-4147-A177-3AD203B41FA5}">
                      <a16:colId xmlns:a16="http://schemas.microsoft.com/office/drawing/2014/main" val="1293885953"/>
                    </a:ext>
                  </a:extLst>
                </a:gridCol>
                <a:gridCol w="2010685">
                  <a:extLst>
                    <a:ext uri="{9D8B030D-6E8A-4147-A177-3AD203B41FA5}">
                      <a16:colId xmlns:a16="http://schemas.microsoft.com/office/drawing/2014/main" val="2671309108"/>
                    </a:ext>
                  </a:extLst>
                </a:gridCol>
                <a:gridCol w="1340456">
                  <a:extLst>
                    <a:ext uri="{9D8B030D-6E8A-4147-A177-3AD203B41FA5}">
                      <a16:colId xmlns:a16="http://schemas.microsoft.com/office/drawing/2014/main" val="2127844295"/>
                    </a:ext>
                  </a:extLst>
                </a:gridCol>
                <a:gridCol w="1340456">
                  <a:extLst>
                    <a:ext uri="{9D8B030D-6E8A-4147-A177-3AD203B41FA5}">
                      <a16:colId xmlns:a16="http://schemas.microsoft.com/office/drawing/2014/main" val="4014725923"/>
                    </a:ext>
                  </a:extLst>
                </a:gridCol>
                <a:gridCol w="1340456">
                  <a:extLst>
                    <a:ext uri="{9D8B030D-6E8A-4147-A177-3AD203B41FA5}">
                      <a16:colId xmlns:a16="http://schemas.microsoft.com/office/drawing/2014/main" val="2601290308"/>
                    </a:ext>
                  </a:extLst>
                </a:gridCol>
              </a:tblGrid>
              <a:tr h="604348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800" b="1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2023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ETP Moyen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TOTAL nb jours absences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Taux absentéisme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kern="1200" dirty="0" err="1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Tx</a:t>
                      </a:r>
                      <a:r>
                        <a:rPr lang="fr-FR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 abs &lt; 6j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kern="1200" dirty="0" err="1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Tx</a:t>
                      </a:r>
                      <a:r>
                        <a:rPr lang="fr-FR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 abs &gt;= 6j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85651127"/>
                  </a:ext>
                </a:extLst>
              </a:tr>
              <a:tr h="196303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50" u="none" strike="noStrike" dirty="0">
                          <a:effectLst/>
                        </a:rPr>
                        <a:t>Moins de  25 ans</a:t>
                      </a:r>
                      <a:endParaRPr lang="fr-FR" sz="105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87,51</a:t>
                      </a:r>
                      <a:endParaRPr lang="fr-FR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1 465</a:t>
                      </a:r>
                      <a:endParaRPr lang="fr-FR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4,59 %</a:t>
                      </a:r>
                      <a:endParaRPr lang="fr-FR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0,66 %</a:t>
                      </a:r>
                      <a:endParaRPr lang="fr-FR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3,93 %</a:t>
                      </a:r>
                      <a:endParaRPr lang="fr-FR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32196621"/>
                  </a:ext>
                </a:extLst>
              </a:tr>
              <a:tr h="196303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50" u="none" strike="noStrike" dirty="0">
                          <a:effectLst/>
                        </a:rPr>
                        <a:t>De 25 à  40 ans</a:t>
                      </a:r>
                      <a:endParaRPr lang="fr-FR" sz="105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507,69</a:t>
                      </a:r>
                      <a:endParaRPr lang="fr-FR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15 406</a:t>
                      </a:r>
                      <a:endParaRPr lang="fr-FR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8,31 %</a:t>
                      </a:r>
                      <a:endParaRPr lang="fr-FR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effectLst/>
                        </a:rPr>
                        <a:t>0,44 %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effectLst/>
                        </a:rPr>
                        <a:t>7,87 %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12087998"/>
                  </a:ext>
                </a:extLst>
              </a:tr>
              <a:tr h="206365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50" u="none" strike="noStrike">
                          <a:effectLst/>
                        </a:rPr>
                        <a:t>De 41 à  55 ans</a:t>
                      </a:r>
                      <a:endParaRPr lang="fr-FR" sz="1050" b="1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597,53</a:t>
                      </a:r>
                      <a:endParaRPr lang="fr-FR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20 770</a:t>
                      </a:r>
                      <a:endParaRPr lang="fr-FR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effectLst/>
                        </a:rPr>
                        <a:t>9,52 %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effectLst/>
                        </a:rPr>
                        <a:t>0,31 %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effectLst/>
                        </a:rPr>
                        <a:t>9,21 %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268800662"/>
                  </a:ext>
                </a:extLst>
              </a:tr>
              <a:tr h="233824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50" u="none" strike="noStrike">
                          <a:effectLst/>
                        </a:rPr>
                        <a:t>Plus de 55 ans</a:t>
                      </a:r>
                      <a:endParaRPr lang="fr-FR" sz="1050" b="1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effectLst/>
                        </a:rPr>
                        <a:t>225,98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11 351</a:t>
                      </a:r>
                      <a:endParaRPr lang="fr-FR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effectLst/>
                        </a:rPr>
                        <a:t>13,76 %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0,27 %</a:t>
                      </a:r>
                      <a:endParaRPr lang="fr-FR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13,49 %</a:t>
                      </a:r>
                      <a:endParaRPr lang="fr-FR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165918175"/>
                  </a:ext>
                </a:extLst>
              </a:tr>
              <a:tr h="319819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50" u="none" strike="noStrike" dirty="0">
                          <a:effectLst/>
                        </a:rPr>
                        <a:t>NON MEDICAL</a:t>
                      </a:r>
                      <a:endParaRPr lang="fr-FR" sz="105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effectLst/>
                        </a:rPr>
                        <a:t>1 418,72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48 992</a:t>
                      </a:r>
                      <a:endParaRPr lang="fr-FR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effectLst/>
                        </a:rPr>
                        <a:t>9,46 %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0,37 %</a:t>
                      </a:r>
                      <a:endParaRPr lang="fr-FR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9,09 %</a:t>
                      </a:r>
                      <a:endParaRPr lang="fr-FR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66951296"/>
                  </a:ext>
                </a:extLst>
              </a:tr>
              <a:tr h="363932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50" u="none" strike="noStrike">
                          <a:effectLst/>
                        </a:rPr>
                        <a:t>NON MEDICAL Homme</a:t>
                      </a:r>
                      <a:endParaRPr lang="fr-FR" sz="105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effectLst/>
                        </a:rPr>
                        <a:t>265,31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5 583</a:t>
                      </a:r>
                      <a:endParaRPr lang="fr-FR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5,77 %</a:t>
                      </a:r>
                      <a:endParaRPr lang="fr-FR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0,31 %</a:t>
                      </a:r>
                      <a:endParaRPr lang="fr-FR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effectLst/>
                        </a:rPr>
                        <a:t>5,46 %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54202425"/>
                  </a:ext>
                </a:extLst>
              </a:tr>
              <a:tr h="374961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50" u="none" strike="noStrike">
                          <a:effectLst/>
                        </a:rPr>
                        <a:t>NON MEDICAL Femme</a:t>
                      </a:r>
                      <a:endParaRPr lang="fr-FR" sz="105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effectLst/>
                        </a:rPr>
                        <a:t>1 153,41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43 409</a:t>
                      </a:r>
                      <a:endParaRPr lang="fr-FR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effectLst/>
                        </a:rPr>
                        <a:t>10,31 %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0,39 %</a:t>
                      </a:r>
                      <a:endParaRPr lang="fr-FR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9,93 %</a:t>
                      </a:r>
                      <a:endParaRPr lang="fr-FR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327831921"/>
                  </a:ext>
                </a:extLst>
              </a:tr>
            </a:tbl>
          </a:graphicData>
        </a:graphic>
      </p:graphicFrame>
      <p:graphicFrame>
        <p:nvGraphicFramePr>
          <p:cNvPr id="18" name="Tableau 17">
            <a:extLst>
              <a:ext uri="{FF2B5EF4-FFF2-40B4-BE49-F238E27FC236}">
                <a16:creationId xmlns:a16="http://schemas.microsoft.com/office/drawing/2014/main" id="{1A8D920F-FC45-833B-9D67-66C7E5062A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3205211"/>
              </p:ext>
            </p:extLst>
          </p:nvPr>
        </p:nvGraphicFramePr>
        <p:xfrm>
          <a:off x="179512" y="1632616"/>
          <a:ext cx="8712967" cy="243958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34970">
                  <a:extLst>
                    <a:ext uri="{9D8B030D-6E8A-4147-A177-3AD203B41FA5}">
                      <a16:colId xmlns:a16="http://schemas.microsoft.com/office/drawing/2014/main" val="301748896"/>
                    </a:ext>
                  </a:extLst>
                </a:gridCol>
                <a:gridCol w="1341454">
                  <a:extLst>
                    <a:ext uri="{9D8B030D-6E8A-4147-A177-3AD203B41FA5}">
                      <a16:colId xmlns:a16="http://schemas.microsoft.com/office/drawing/2014/main" val="548779864"/>
                    </a:ext>
                  </a:extLst>
                </a:gridCol>
                <a:gridCol w="2012181">
                  <a:extLst>
                    <a:ext uri="{9D8B030D-6E8A-4147-A177-3AD203B41FA5}">
                      <a16:colId xmlns:a16="http://schemas.microsoft.com/office/drawing/2014/main" val="3234623961"/>
                    </a:ext>
                  </a:extLst>
                </a:gridCol>
                <a:gridCol w="1341454">
                  <a:extLst>
                    <a:ext uri="{9D8B030D-6E8A-4147-A177-3AD203B41FA5}">
                      <a16:colId xmlns:a16="http://schemas.microsoft.com/office/drawing/2014/main" val="1106682614"/>
                    </a:ext>
                  </a:extLst>
                </a:gridCol>
                <a:gridCol w="1341454">
                  <a:extLst>
                    <a:ext uri="{9D8B030D-6E8A-4147-A177-3AD203B41FA5}">
                      <a16:colId xmlns:a16="http://schemas.microsoft.com/office/drawing/2014/main" val="1424349423"/>
                    </a:ext>
                  </a:extLst>
                </a:gridCol>
                <a:gridCol w="1341454">
                  <a:extLst>
                    <a:ext uri="{9D8B030D-6E8A-4147-A177-3AD203B41FA5}">
                      <a16:colId xmlns:a16="http://schemas.microsoft.com/office/drawing/2014/main" val="1808268049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600" b="1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2024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ETP Moyen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TOTAL nb jours absences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Taux absentéisme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kern="1200" dirty="0" err="1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Tx</a:t>
                      </a:r>
                      <a:r>
                        <a:rPr lang="fr-FR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 abs &lt; 6j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kern="1200" dirty="0" err="1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Tx</a:t>
                      </a:r>
                      <a:r>
                        <a:rPr lang="fr-FR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 abs &gt;= 6j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96749106"/>
                  </a:ext>
                </a:extLst>
              </a:tr>
              <a:tr h="284216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u="none" strike="noStrike" dirty="0">
                          <a:effectLst/>
                        </a:rPr>
                        <a:t>Moins de  25 ans</a:t>
                      </a:r>
                      <a:endParaRPr lang="fr-FR" sz="11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300" u="none" strike="noStrike" dirty="0">
                          <a:effectLst/>
                        </a:rPr>
                        <a:t>88,10</a:t>
                      </a:r>
                      <a:endParaRPr lang="fr-FR" sz="13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300" u="none" strike="noStrike" dirty="0">
                          <a:effectLst/>
                        </a:rPr>
                        <a:t>1 277</a:t>
                      </a:r>
                      <a:endParaRPr lang="fr-FR" sz="13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300" u="none" strike="noStrike" dirty="0">
                          <a:effectLst/>
                        </a:rPr>
                        <a:t>3,97 %</a:t>
                      </a:r>
                      <a:endParaRPr lang="fr-FR" sz="13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300" u="none" strike="noStrike" dirty="0">
                          <a:effectLst/>
                        </a:rPr>
                        <a:t>0,70 %</a:t>
                      </a:r>
                      <a:endParaRPr lang="fr-FR" sz="13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300" u="none" strike="noStrike" dirty="0">
                          <a:effectLst/>
                        </a:rPr>
                        <a:t>3,27 %</a:t>
                      </a:r>
                      <a:endParaRPr lang="fr-FR" sz="13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151075513"/>
                  </a:ext>
                </a:extLst>
              </a:tr>
              <a:tr h="184507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u="none" strike="noStrike" dirty="0">
                          <a:effectLst/>
                        </a:rPr>
                        <a:t>De 25 à  40 ans</a:t>
                      </a:r>
                      <a:endParaRPr lang="fr-FR" sz="11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300" u="none" strike="noStrike" dirty="0">
                          <a:effectLst/>
                        </a:rPr>
                        <a:t>514,89</a:t>
                      </a:r>
                      <a:endParaRPr lang="fr-FR" sz="13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300" u="none" strike="noStrike" dirty="0">
                          <a:effectLst/>
                        </a:rPr>
                        <a:t>20 285</a:t>
                      </a:r>
                      <a:endParaRPr lang="fr-FR" sz="13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300" u="none" strike="noStrike">
                          <a:effectLst/>
                        </a:rPr>
                        <a:t>10,79 %</a:t>
                      </a:r>
                      <a:endParaRPr lang="fr-FR" sz="13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300" u="none" strike="noStrike">
                          <a:effectLst/>
                        </a:rPr>
                        <a:t>0,44 %</a:t>
                      </a:r>
                      <a:endParaRPr lang="fr-FR" sz="13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300" u="none" strike="noStrike" dirty="0">
                          <a:effectLst/>
                        </a:rPr>
                        <a:t>10,36 %</a:t>
                      </a:r>
                      <a:endParaRPr lang="fr-FR" sz="13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49741954"/>
                  </a:ext>
                </a:extLst>
              </a:tr>
              <a:tr h="184507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u="none" strike="noStrike" dirty="0">
                          <a:effectLst/>
                        </a:rPr>
                        <a:t>De 41 à  55 ans</a:t>
                      </a:r>
                      <a:endParaRPr lang="fr-FR" sz="11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300" u="none" strike="noStrike" dirty="0">
                          <a:effectLst/>
                        </a:rPr>
                        <a:t>594,29</a:t>
                      </a:r>
                      <a:endParaRPr lang="fr-FR" sz="13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300" u="none" strike="noStrike" dirty="0">
                          <a:effectLst/>
                        </a:rPr>
                        <a:t>21 242</a:t>
                      </a:r>
                      <a:endParaRPr lang="fr-FR" sz="13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300" u="none" strike="noStrike">
                          <a:effectLst/>
                        </a:rPr>
                        <a:t>9,79 %</a:t>
                      </a:r>
                      <a:endParaRPr lang="fr-FR" sz="13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300" u="none" strike="noStrike">
                          <a:effectLst/>
                        </a:rPr>
                        <a:t>0,36 %</a:t>
                      </a:r>
                      <a:endParaRPr lang="fr-FR" sz="13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300" u="none" strike="noStrike">
                          <a:effectLst/>
                        </a:rPr>
                        <a:t>9,44 %</a:t>
                      </a:r>
                      <a:endParaRPr lang="fr-FR" sz="13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079850616"/>
                  </a:ext>
                </a:extLst>
              </a:tr>
              <a:tr h="184507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u="none" strike="noStrike" dirty="0">
                          <a:effectLst/>
                        </a:rPr>
                        <a:t>Plus de 55 ans</a:t>
                      </a:r>
                      <a:endParaRPr lang="fr-FR" sz="11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300" u="none" strike="noStrike" dirty="0">
                          <a:effectLst/>
                        </a:rPr>
                        <a:t>233,44</a:t>
                      </a:r>
                      <a:endParaRPr lang="fr-FR" sz="13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300" u="none" strike="noStrike" dirty="0">
                          <a:effectLst/>
                        </a:rPr>
                        <a:t>13 168</a:t>
                      </a:r>
                      <a:endParaRPr lang="fr-FR" sz="13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300" u="none" strike="noStrike">
                          <a:effectLst/>
                        </a:rPr>
                        <a:t>15,45 %</a:t>
                      </a:r>
                      <a:endParaRPr lang="fr-FR" sz="13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300" u="none" strike="noStrike">
                          <a:effectLst/>
                        </a:rPr>
                        <a:t>0,30 %</a:t>
                      </a:r>
                      <a:endParaRPr lang="fr-FR" sz="13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300" u="none" strike="noStrike" dirty="0">
                          <a:effectLst/>
                        </a:rPr>
                        <a:t>15,15 %</a:t>
                      </a:r>
                      <a:endParaRPr lang="fr-FR" sz="13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79224115"/>
                  </a:ext>
                </a:extLst>
              </a:tr>
              <a:tr h="259139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u="none" strike="noStrike" dirty="0">
                          <a:effectLst/>
                        </a:rPr>
                        <a:t>NON MEDICAL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300" u="none" strike="noStrike" dirty="0">
                          <a:effectLst/>
                        </a:rPr>
                        <a:t>1 430,71</a:t>
                      </a:r>
                      <a:endParaRPr lang="fr-FR" sz="13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300" u="none" strike="noStrike" dirty="0">
                          <a:effectLst/>
                        </a:rPr>
                        <a:t>55 972</a:t>
                      </a:r>
                      <a:endParaRPr lang="fr-FR" sz="13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300" u="none" strike="noStrike" dirty="0">
                          <a:effectLst/>
                        </a:rPr>
                        <a:t>10,72 %</a:t>
                      </a:r>
                      <a:endParaRPr lang="fr-FR" sz="13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300" u="none" strike="noStrike">
                          <a:effectLst/>
                        </a:rPr>
                        <a:t>0,40 %</a:t>
                      </a:r>
                      <a:endParaRPr lang="fr-FR" sz="13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300" u="none" strike="noStrike">
                          <a:effectLst/>
                        </a:rPr>
                        <a:t>10,32 %</a:t>
                      </a:r>
                      <a:endParaRPr lang="fr-FR" sz="13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68493032"/>
                  </a:ext>
                </a:extLst>
              </a:tr>
              <a:tr h="352429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u="none" strike="noStrike" dirty="0">
                          <a:effectLst/>
                        </a:rPr>
                        <a:t>NON MEDICAL Homme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300" u="none" strike="noStrike" dirty="0">
                          <a:effectLst/>
                        </a:rPr>
                        <a:t>259,86</a:t>
                      </a:r>
                      <a:endParaRPr lang="fr-FR" sz="13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300" u="none" strike="noStrike" dirty="0">
                          <a:effectLst/>
                        </a:rPr>
                        <a:t>6 149</a:t>
                      </a:r>
                      <a:endParaRPr lang="fr-FR" sz="13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300" u="none" strike="noStrike" dirty="0">
                          <a:effectLst/>
                        </a:rPr>
                        <a:t>6,48 %</a:t>
                      </a:r>
                      <a:endParaRPr lang="fr-FR" sz="13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300" u="none" strike="noStrike">
                          <a:effectLst/>
                        </a:rPr>
                        <a:t>0,31 %</a:t>
                      </a:r>
                      <a:endParaRPr lang="fr-FR" sz="13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300" u="none" strike="noStrike">
                          <a:effectLst/>
                        </a:rPr>
                        <a:t>6,17 %</a:t>
                      </a:r>
                      <a:endParaRPr lang="fr-FR" sz="13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05184319"/>
                  </a:ext>
                </a:extLst>
              </a:tr>
              <a:tr h="342063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u="none" strike="noStrike">
                          <a:effectLst/>
                        </a:rPr>
                        <a:t>NON MEDICAL Femme</a:t>
                      </a:r>
                      <a:endParaRPr lang="fr-FR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300" u="none" strike="noStrike">
                          <a:effectLst/>
                        </a:rPr>
                        <a:t>1 170,85</a:t>
                      </a:r>
                      <a:endParaRPr lang="fr-FR" sz="13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300" u="none" strike="noStrike" dirty="0">
                          <a:effectLst/>
                        </a:rPr>
                        <a:t>49 823</a:t>
                      </a:r>
                      <a:endParaRPr lang="fr-FR" sz="13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300" u="none" strike="noStrike" dirty="0">
                          <a:effectLst/>
                        </a:rPr>
                        <a:t>11,66 %</a:t>
                      </a:r>
                      <a:endParaRPr lang="fr-FR" sz="13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300" u="none" strike="noStrike" dirty="0">
                          <a:effectLst/>
                        </a:rPr>
                        <a:t>0,42 %</a:t>
                      </a:r>
                      <a:endParaRPr lang="fr-FR" sz="13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300" u="none" strike="noStrike" dirty="0">
                          <a:effectLst/>
                        </a:rPr>
                        <a:t>11,24 %</a:t>
                      </a:r>
                      <a:endParaRPr lang="fr-FR" sz="13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655695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88894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122AF2C-E4E4-21F7-0CD8-5EB9F9AC5F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fr-FR" sz="2800" dirty="0"/>
              <a:t>Absentéisme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DE5B6E2-697F-5C77-AE51-AD45320E91D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60648"/>
            <a:ext cx="1284849" cy="1008112"/>
          </a:xfrm>
          <a:prstGeom prst="rect">
            <a:avLst/>
          </a:prstGeom>
        </p:spPr>
      </p:pic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38FF1B3A-64CB-4545-84A3-C330475735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5828217"/>
              </p:ext>
            </p:extLst>
          </p:nvPr>
        </p:nvGraphicFramePr>
        <p:xfrm>
          <a:off x="507161" y="1700808"/>
          <a:ext cx="8178800" cy="200039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68400">
                  <a:extLst>
                    <a:ext uri="{9D8B030D-6E8A-4147-A177-3AD203B41FA5}">
                      <a16:colId xmlns:a16="http://schemas.microsoft.com/office/drawing/2014/main" val="3969723393"/>
                    </a:ext>
                  </a:extLst>
                </a:gridCol>
                <a:gridCol w="1168400">
                  <a:extLst>
                    <a:ext uri="{9D8B030D-6E8A-4147-A177-3AD203B41FA5}">
                      <a16:colId xmlns:a16="http://schemas.microsoft.com/office/drawing/2014/main" val="1625412888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3300612716"/>
                    </a:ext>
                  </a:extLst>
                </a:gridCol>
                <a:gridCol w="1168400">
                  <a:extLst>
                    <a:ext uri="{9D8B030D-6E8A-4147-A177-3AD203B41FA5}">
                      <a16:colId xmlns:a16="http://schemas.microsoft.com/office/drawing/2014/main" val="4083482458"/>
                    </a:ext>
                  </a:extLst>
                </a:gridCol>
                <a:gridCol w="1168400">
                  <a:extLst>
                    <a:ext uri="{9D8B030D-6E8A-4147-A177-3AD203B41FA5}">
                      <a16:colId xmlns:a16="http://schemas.microsoft.com/office/drawing/2014/main" val="3274567541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1261307896"/>
                    </a:ext>
                  </a:extLst>
                </a:gridCol>
              </a:tblGrid>
              <a:tr h="895499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600" b="1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2024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ETP Moyen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TOTAL nb jours absences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Taux absentéisme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b="0" kern="1200" dirty="0" err="1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Tx</a:t>
                      </a:r>
                      <a:r>
                        <a:rPr lang="fr-FR" sz="14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 abs &lt; 6j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b="0" kern="1200" dirty="0" err="1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Tx</a:t>
                      </a:r>
                      <a:r>
                        <a:rPr lang="fr-FR" sz="14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 abs &gt;= 6j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852272813"/>
                  </a:ext>
                </a:extLst>
              </a:tr>
              <a:tr h="169545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487,31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15 875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8,93 %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0,32 %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8,61 %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46332463"/>
                  </a:ext>
                </a:extLst>
              </a:tr>
              <a:tr h="169545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B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504,98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22 672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12,30 %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0,42 %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11,88 %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44859472"/>
                  </a:ext>
                </a:extLst>
              </a:tr>
              <a:tr h="169545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438,42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17 425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10,89 %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0,46 %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10,43 %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5355191"/>
                  </a:ext>
                </a:extLst>
              </a:tr>
              <a:tr h="188595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NON MEDICAL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1 430,71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55 972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10,72 %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0,40 %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10,32 %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504693902"/>
                  </a:ext>
                </a:extLst>
              </a:tr>
            </a:tbl>
          </a:graphicData>
        </a:graphic>
      </p:graphicFrame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4BC6DA1D-B06F-6C89-6993-D905ED1A10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5148445"/>
              </p:ext>
            </p:extLst>
          </p:nvPr>
        </p:nvGraphicFramePr>
        <p:xfrm>
          <a:off x="507161" y="3933056"/>
          <a:ext cx="8178800" cy="218816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68400">
                  <a:extLst>
                    <a:ext uri="{9D8B030D-6E8A-4147-A177-3AD203B41FA5}">
                      <a16:colId xmlns:a16="http://schemas.microsoft.com/office/drawing/2014/main" val="3934567563"/>
                    </a:ext>
                  </a:extLst>
                </a:gridCol>
                <a:gridCol w="1168400">
                  <a:extLst>
                    <a:ext uri="{9D8B030D-6E8A-4147-A177-3AD203B41FA5}">
                      <a16:colId xmlns:a16="http://schemas.microsoft.com/office/drawing/2014/main" val="2012328349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3741411641"/>
                    </a:ext>
                  </a:extLst>
                </a:gridCol>
                <a:gridCol w="1168400">
                  <a:extLst>
                    <a:ext uri="{9D8B030D-6E8A-4147-A177-3AD203B41FA5}">
                      <a16:colId xmlns:a16="http://schemas.microsoft.com/office/drawing/2014/main" val="1955428066"/>
                    </a:ext>
                  </a:extLst>
                </a:gridCol>
                <a:gridCol w="1168400">
                  <a:extLst>
                    <a:ext uri="{9D8B030D-6E8A-4147-A177-3AD203B41FA5}">
                      <a16:colId xmlns:a16="http://schemas.microsoft.com/office/drawing/2014/main" val="1957781009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2651762864"/>
                    </a:ext>
                  </a:extLst>
                </a:gridCol>
              </a:tblGrid>
              <a:tr h="856422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600" b="1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2023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ETP Moyen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TOTAL nb jours absences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Taux absentéisme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kern="1200" dirty="0" err="1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Tx</a:t>
                      </a:r>
                      <a:r>
                        <a:rPr lang="fr-FR" sz="14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 abs &lt; 6j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kern="1200" dirty="0" err="1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Tx</a:t>
                      </a:r>
                      <a:r>
                        <a:rPr lang="fr-FR" sz="14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 abs &gt;= 6j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775396009"/>
                  </a:ext>
                </a:extLst>
              </a:tr>
              <a:tr h="27818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600" b="1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466,66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13 140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7,71 %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0,32 %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7,40 %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67266136"/>
                  </a:ext>
                </a:extLst>
              </a:tr>
              <a:tr h="27818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600" b="1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B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517,31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21 400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11,33 %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0,40 %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10,93 %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78626629"/>
                  </a:ext>
                </a:extLst>
              </a:tr>
              <a:tr h="27818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600" b="1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434,75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14 452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9,11 %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0,39 %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8,71 %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12822572"/>
                  </a:ext>
                </a:extLst>
              </a:tr>
              <a:tr h="309436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600" b="1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NON MEDICAL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1 418,72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48 992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9,46 %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0,37 %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9,09 %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026942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7415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122AF2C-E4E4-21F7-0CD8-5EB9F9AC5F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fr-FR" sz="2800" dirty="0"/>
              <a:t>Absentéisme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DE5B6E2-697F-5C77-AE51-AD45320E91D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60648"/>
            <a:ext cx="1284849" cy="1008112"/>
          </a:xfrm>
          <a:prstGeom prst="rect">
            <a:avLst/>
          </a:prstGeom>
        </p:spPr>
      </p:pic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57AE0426-D2CA-AAA1-73F1-484EE8FEAC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3789308"/>
              </p:ext>
            </p:extLst>
          </p:nvPr>
        </p:nvGraphicFramePr>
        <p:xfrm>
          <a:off x="107504" y="1556792"/>
          <a:ext cx="8928993" cy="264581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86286">
                  <a:extLst>
                    <a:ext uri="{9D8B030D-6E8A-4147-A177-3AD203B41FA5}">
                      <a16:colId xmlns:a16="http://schemas.microsoft.com/office/drawing/2014/main" val="3781530495"/>
                    </a:ext>
                  </a:extLst>
                </a:gridCol>
                <a:gridCol w="1659981">
                  <a:extLst>
                    <a:ext uri="{9D8B030D-6E8A-4147-A177-3AD203B41FA5}">
                      <a16:colId xmlns:a16="http://schemas.microsoft.com/office/drawing/2014/main" val="57215033"/>
                    </a:ext>
                  </a:extLst>
                </a:gridCol>
                <a:gridCol w="1614818">
                  <a:extLst>
                    <a:ext uri="{9D8B030D-6E8A-4147-A177-3AD203B41FA5}">
                      <a16:colId xmlns:a16="http://schemas.microsoft.com/office/drawing/2014/main" val="2255888135"/>
                    </a:ext>
                  </a:extLst>
                </a:gridCol>
                <a:gridCol w="1076545">
                  <a:extLst>
                    <a:ext uri="{9D8B030D-6E8A-4147-A177-3AD203B41FA5}">
                      <a16:colId xmlns:a16="http://schemas.microsoft.com/office/drawing/2014/main" val="3188365913"/>
                    </a:ext>
                  </a:extLst>
                </a:gridCol>
                <a:gridCol w="1076545">
                  <a:extLst>
                    <a:ext uri="{9D8B030D-6E8A-4147-A177-3AD203B41FA5}">
                      <a16:colId xmlns:a16="http://schemas.microsoft.com/office/drawing/2014/main" val="4020738905"/>
                    </a:ext>
                  </a:extLst>
                </a:gridCol>
                <a:gridCol w="1614818">
                  <a:extLst>
                    <a:ext uri="{9D8B030D-6E8A-4147-A177-3AD203B41FA5}">
                      <a16:colId xmlns:a16="http://schemas.microsoft.com/office/drawing/2014/main" val="160252018"/>
                    </a:ext>
                  </a:extLst>
                </a:gridCol>
              </a:tblGrid>
              <a:tr h="208486"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Personnels soignants</a:t>
                      </a:r>
                      <a:endParaRPr lang="fr-FR" sz="1600" b="1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 fontAlgn="ctr"/>
                      <a:endParaRPr lang="fr-FR" sz="7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96" marR="7296" marT="7296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fr-FR" sz="5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96" marR="7296" marT="7296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fr-FR" sz="500" b="1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96" marR="7296" marT="7296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fr-FR" sz="500" b="1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96" marR="7296" marT="7296" marB="0" anchor="ctr"/>
                </a:tc>
                <a:tc hMerge="1">
                  <a:txBody>
                    <a:bodyPr/>
                    <a:lstStyle/>
                    <a:p>
                      <a:pPr algn="l" fontAlgn="ctr"/>
                      <a:endParaRPr lang="fr-FR" sz="500" b="1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96" marR="7296" marT="7296" marB="0" anchor="ctr"/>
                </a:tc>
                <a:tc hMerge="1">
                  <a:txBody>
                    <a:bodyPr/>
                    <a:lstStyle/>
                    <a:p>
                      <a:pPr algn="l" fontAlgn="ctr"/>
                      <a:endParaRPr lang="fr-FR" sz="5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96" marR="7296" marT="7296" marB="0" anchor="ctr"/>
                </a:tc>
                <a:extLst>
                  <a:ext uri="{0D108BD9-81ED-4DB2-BD59-A6C34878D82A}">
                    <a16:rowId xmlns:a16="http://schemas.microsoft.com/office/drawing/2014/main" val="1477344894"/>
                  </a:ext>
                </a:extLst>
              </a:tr>
              <a:tr h="431308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2024</a:t>
                      </a:r>
                    </a:p>
                  </a:txBody>
                  <a:tcPr marL="7296" marR="7296" marT="729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ETP Moyen</a:t>
                      </a:r>
                    </a:p>
                  </a:txBody>
                  <a:tcPr marL="7296" marR="7296" marT="729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TOTAL nb jours absences</a:t>
                      </a:r>
                    </a:p>
                  </a:txBody>
                  <a:tcPr marL="7296" marR="7296" marT="729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Taux absentéisme</a:t>
                      </a:r>
                    </a:p>
                  </a:txBody>
                  <a:tcPr marL="7296" marR="7296" marT="729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b="0" kern="1200" dirty="0" err="1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Tx</a:t>
                      </a:r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 abs &lt; 6j</a:t>
                      </a:r>
                    </a:p>
                  </a:txBody>
                  <a:tcPr marL="7296" marR="7296" marT="729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b="0" kern="1200" dirty="0" err="1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Tx</a:t>
                      </a:r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 abs &gt;= 6j</a:t>
                      </a:r>
                    </a:p>
                  </a:txBody>
                  <a:tcPr marL="7296" marR="7296" marT="7296" marB="0" anchor="ctr"/>
                </a:tc>
                <a:extLst>
                  <a:ext uri="{0D108BD9-81ED-4DB2-BD59-A6C34878D82A}">
                    <a16:rowId xmlns:a16="http://schemas.microsoft.com/office/drawing/2014/main" val="2682429553"/>
                  </a:ext>
                </a:extLst>
              </a:tr>
              <a:tr h="19419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fr-FR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Moins de  25 ans</a:t>
                      </a:r>
                    </a:p>
                  </a:txBody>
                  <a:tcPr marL="7296" marR="7296" marT="729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61,65</a:t>
                      </a:r>
                    </a:p>
                  </a:txBody>
                  <a:tcPr marL="7296" marR="7296" marT="729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1 163</a:t>
                      </a:r>
                    </a:p>
                  </a:txBody>
                  <a:tcPr marL="7296" marR="7296" marT="729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5,17 %</a:t>
                      </a:r>
                    </a:p>
                  </a:txBody>
                  <a:tcPr marL="7296" marR="7296" marT="729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0,77 %</a:t>
                      </a:r>
                    </a:p>
                  </a:txBody>
                  <a:tcPr marL="7296" marR="7296" marT="729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4,40 %</a:t>
                      </a:r>
                    </a:p>
                  </a:txBody>
                  <a:tcPr marL="7296" marR="7296" marT="7296" marB="0" anchor="ctr"/>
                </a:tc>
                <a:extLst>
                  <a:ext uri="{0D108BD9-81ED-4DB2-BD59-A6C34878D82A}">
                    <a16:rowId xmlns:a16="http://schemas.microsoft.com/office/drawing/2014/main" val="1019679130"/>
                  </a:ext>
                </a:extLst>
              </a:tr>
              <a:tr h="19419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fr-FR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 25 à  40 ans</a:t>
                      </a:r>
                    </a:p>
                  </a:txBody>
                  <a:tcPr marL="7296" marR="7296" marT="729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381,12</a:t>
                      </a:r>
                    </a:p>
                  </a:txBody>
                  <a:tcPr marL="7296" marR="7296" marT="729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16 812</a:t>
                      </a:r>
                    </a:p>
                  </a:txBody>
                  <a:tcPr marL="7296" marR="7296" marT="729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12,09 %</a:t>
                      </a:r>
                    </a:p>
                  </a:txBody>
                  <a:tcPr marL="7296" marR="7296" marT="729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0,45 %</a:t>
                      </a:r>
                    </a:p>
                  </a:txBody>
                  <a:tcPr marL="7296" marR="7296" marT="729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11,63 %</a:t>
                      </a:r>
                    </a:p>
                  </a:txBody>
                  <a:tcPr marL="7296" marR="7296" marT="7296" marB="0" anchor="ctr"/>
                </a:tc>
                <a:extLst>
                  <a:ext uri="{0D108BD9-81ED-4DB2-BD59-A6C34878D82A}">
                    <a16:rowId xmlns:a16="http://schemas.microsoft.com/office/drawing/2014/main" val="4218848762"/>
                  </a:ext>
                </a:extLst>
              </a:tr>
              <a:tr h="19419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fr-FR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 41 à  55 ans</a:t>
                      </a:r>
                    </a:p>
                  </a:txBody>
                  <a:tcPr marL="7296" marR="7296" marT="729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394,43</a:t>
                      </a:r>
                    </a:p>
                  </a:txBody>
                  <a:tcPr marL="7296" marR="7296" marT="729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17 215</a:t>
                      </a:r>
                    </a:p>
                  </a:txBody>
                  <a:tcPr marL="7296" marR="7296" marT="729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11,96 %</a:t>
                      </a:r>
                    </a:p>
                  </a:txBody>
                  <a:tcPr marL="7296" marR="7296" marT="729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0,39 %</a:t>
                      </a:r>
                    </a:p>
                  </a:txBody>
                  <a:tcPr marL="7296" marR="7296" marT="729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11,57 %</a:t>
                      </a:r>
                    </a:p>
                  </a:txBody>
                  <a:tcPr marL="7296" marR="7296" marT="7296" marB="0" anchor="ctr"/>
                </a:tc>
                <a:extLst>
                  <a:ext uri="{0D108BD9-81ED-4DB2-BD59-A6C34878D82A}">
                    <a16:rowId xmlns:a16="http://schemas.microsoft.com/office/drawing/2014/main" val="3873564550"/>
                  </a:ext>
                </a:extLst>
              </a:tr>
              <a:tr h="19419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fr-FR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Plus de 55 ans</a:t>
                      </a:r>
                    </a:p>
                  </a:txBody>
                  <a:tcPr marL="7296" marR="7296" marT="729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159,13</a:t>
                      </a:r>
                    </a:p>
                  </a:txBody>
                  <a:tcPr marL="7296" marR="7296" marT="729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9 265</a:t>
                      </a:r>
                    </a:p>
                  </a:txBody>
                  <a:tcPr marL="7296" marR="7296" marT="729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15,95 %</a:t>
                      </a:r>
                    </a:p>
                  </a:txBody>
                  <a:tcPr marL="7296" marR="7296" marT="729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0,29 %</a:t>
                      </a:r>
                    </a:p>
                  </a:txBody>
                  <a:tcPr marL="7296" marR="7296" marT="729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15,66 %</a:t>
                      </a:r>
                    </a:p>
                  </a:txBody>
                  <a:tcPr marL="7296" marR="7296" marT="7296" marB="0" anchor="ctr"/>
                </a:tc>
                <a:extLst>
                  <a:ext uri="{0D108BD9-81ED-4DB2-BD59-A6C34878D82A}">
                    <a16:rowId xmlns:a16="http://schemas.microsoft.com/office/drawing/2014/main" val="308054738"/>
                  </a:ext>
                </a:extLst>
              </a:tr>
              <a:tr h="19419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fr-FR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Aide soignants</a:t>
                      </a:r>
                    </a:p>
                  </a:txBody>
                  <a:tcPr marL="7296" marR="7296" marT="729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363,07</a:t>
                      </a:r>
                    </a:p>
                  </a:txBody>
                  <a:tcPr marL="7296" marR="7296" marT="729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18 011</a:t>
                      </a:r>
                    </a:p>
                  </a:txBody>
                  <a:tcPr marL="7296" marR="7296" marT="729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13,59 %</a:t>
                      </a:r>
                    </a:p>
                  </a:txBody>
                  <a:tcPr marL="7296" marR="7296" marT="729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0,46 %</a:t>
                      </a:r>
                    </a:p>
                  </a:txBody>
                  <a:tcPr marL="7296" marR="7296" marT="729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13,13 %</a:t>
                      </a:r>
                    </a:p>
                  </a:txBody>
                  <a:tcPr marL="7296" marR="7296" marT="7296" marB="0" anchor="ctr"/>
                </a:tc>
                <a:extLst>
                  <a:ext uri="{0D108BD9-81ED-4DB2-BD59-A6C34878D82A}">
                    <a16:rowId xmlns:a16="http://schemas.microsoft.com/office/drawing/2014/main" val="1131073817"/>
                  </a:ext>
                </a:extLst>
              </a:tr>
              <a:tr h="19419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fr-FR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Infirmiers</a:t>
                      </a:r>
                    </a:p>
                  </a:txBody>
                  <a:tcPr marL="7296" marR="7296" marT="729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344,38</a:t>
                      </a:r>
                    </a:p>
                  </a:txBody>
                  <a:tcPr marL="7296" marR="7296" marT="729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12 778</a:t>
                      </a:r>
                    </a:p>
                  </a:txBody>
                  <a:tcPr marL="7296" marR="7296" marT="729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10,17 %</a:t>
                      </a:r>
                    </a:p>
                  </a:txBody>
                  <a:tcPr marL="7296" marR="7296" marT="729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0,33 %</a:t>
                      </a:r>
                    </a:p>
                  </a:txBody>
                  <a:tcPr marL="7296" marR="7296" marT="729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9,83 %</a:t>
                      </a:r>
                    </a:p>
                  </a:txBody>
                  <a:tcPr marL="7296" marR="7296" marT="7296" marB="0" anchor="ctr"/>
                </a:tc>
                <a:extLst>
                  <a:ext uri="{0D108BD9-81ED-4DB2-BD59-A6C34878D82A}">
                    <a16:rowId xmlns:a16="http://schemas.microsoft.com/office/drawing/2014/main" val="2690731752"/>
                  </a:ext>
                </a:extLst>
              </a:tr>
              <a:tr h="304527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fr-FR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Personnels soignants hors infirmer et aide soignant</a:t>
                      </a:r>
                    </a:p>
                  </a:txBody>
                  <a:tcPr marL="7296" marR="7296" marT="729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288,88</a:t>
                      </a:r>
                    </a:p>
                  </a:txBody>
                  <a:tcPr marL="7296" marR="7296" marT="729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13 666</a:t>
                      </a:r>
                    </a:p>
                  </a:txBody>
                  <a:tcPr marL="7296" marR="7296" marT="729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12,96 %</a:t>
                      </a:r>
                    </a:p>
                  </a:txBody>
                  <a:tcPr marL="7296" marR="7296" marT="729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0,49 %</a:t>
                      </a:r>
                    </a:p>
                  </a:txBody>
                  <a:tcPr marL="7296" marR="7296" marT="729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12,47 %</a:t>
                      </a:r>
                    </a:p>
                  </a:txBody>
                  <a:tcPr marL="7296" marR="7296" marT="7296" marB="0" anchor="ctr"/>
                </a:tc>
                <a:extLst>
                  <a:ext uri="{0D108BD9-81ED-4DB2-BD59-A6C34878D82A}">
                    <a16:rowId xmlns:a16="http://schemas.microsoft.com/office/drawing/2014/main" val="3704042974"/>
                  </a:ext>
                </a:extLst>
              </a:tr>
              <a:tr h="19419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fr-FR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Personnel soignants</a:t>
                      </a:r>
                    </a:p>
                  </a:txBody>
                  <a:tcPr marL="7296" marR="7296" marT="729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996,33</a:t>
                      </a:r>
                    </a:p>
                  </a:txBody>
                  <a:tcPr marL="7296" marR="7296" marT="729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44 536</a:t>
                      </a:r>
                    </a:p>
                  </a:txBody>
                  <a:tcPr marL="7296" marR="7296" marT="729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12,22 %</a:t>
                      </a:r>
                    </a:p>
                  </a:txBody>
                  <a:tcPr marL="7296" marR="7296" marT="729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0,42 %</a:t>
                      </a:r>
                    </a:p>
                  </a:txBody>
                  <a:tcPr marL="7296" marR="7296" marT="729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11,80 %</a:t>
                      </a:r>
                    </a:p>
                  </a:txBody>
                  <a:tcPr marL="7296" marR="7296" marT="7296" marB="0" anchor="ctr"/>
                </a:tc>
                <a:extLst>
                  <a:ext uri="{0D108BD9-81ED-4DB2-BD59-A6C34878D82A}">
                    <a16:rowId xmlns:a16="http://schemas.microsoft.com/office/drawing/2014/main" val="844030228"/>
                  </a:ext>
                </a:extLst>
              </a:tr>
            </a:tbl>
          </a:graphicData>
        </a:graphic>
      </p:graphicFrame>
      <p:graphicFrame>
        <p:nvGraphicFramePr>
          <p:cNvPr id="8" name="Tableau 7">
            <a:extLst>
              <a:ext uri="{FF2B5EF4-FFF2-40B4-BE49-F238E27FC236}">
                <a16:creationId xmlns:a16="http://schemas.microsoft.com/office/drawing/2014/main" id="{93987D67-2B1E-4AE3-4E3A-3E00EEDC1B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183073"/>
              </p:ext>
            </p:extLst>
          </p:nvPr>
        </p:nvGraphicFramePr>
        <p:xfrm>
          <a:off x="107504" y="4293096"/>
          <a:ext cx="8928992" cy="246338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72208">
                  <a:extLst>
                    <a:ext uri="{9D8B030D-6E8A-4147-A177-3AD203B41FA5}">
                      <a16:colId xmlns:a16="http://schemas.microsoft.com/office/drawing/2014/main" val="3480754923"/>
                    </a:ext>
                  </a:extLst>
                </a:gridCol>
                <a:gridCol w="1674058">
                  <a:extLst>
                    <a:ext uri="{9D8B030D-6E8A-4147-A177-3AD203B41FA5}">
                      <a16:colId xmlns:a16="http://schemas.microsoft.com/office/drawing/2014/main" val="2520684711"/>
                    </a:ext>
                  </a:extLst>
                </a:gridCol>
                <a:gridCol w="1614818">
                  <a:extLst>
                    <a:ext uri="{9D8B030D-6E8A-4147-A177-3AD203B41FA5}">
                      <a16:colId xmlns:a16="http://schemas.microsoft.com/office/drawing/2014/main" val="705287414"/>
                    </a:ext>
                  </a:extLst>
                </a:gridCol>
                <a:gridCol w="1076545">
                  <a:extLst>
                    <a:ext uri="{9D8B030D-6E8A-4147-A177-3AD203B41FA5}">
                      <a16:colId xmlns:a16="http://schemas.microsoft.com/office/drawing/2014/main" val="458861666"/>
                    </a:ext>
                  </a:extLst>
                </a:gridCol>
                <a:gridCol w="1076545">
                  <a:extLst>
                    <a:ext uri="{9D8B030D-6E8A-4147-A177-3AD203B41FA5}">
                      <a16:colId xmlns:a16="http://schemas.microsoft.com/office/drawing/2014/main" val="3456449250"/>
                    </a:ext>
                  </a:extLst>
                </a:gridCol>
                <a:gridCol w="1614818">
                  <a:extLst>
                    <a:ext uri="{9D8B030D-6E8A-4147-A177-3AD203B41FA5}">
                      <a16:colId xmlns:a16="http://schemas.microsoft.com/office/drawing/2014/main" val="758150929"/>
                    </a:ext>
                  </a:extLst>
                </a:gridCol>
              </a:tblGrid>
              <a:tr h="430647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2023</a:t>
                      </a:r>
                    </a:p>
                  </a:txBody>
                  <a:tcPr marL="7296" marR="7296" marT="729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ETP Moyen</a:t>
                      </a:r>
                    </a:p>
                  </a:txBody>
                  <a:tcPr marL="7296" marR="7296" marT="729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TOTAL nb jours absences</a:t>
                      </a:r>
                    </a:p>
                  </a:txBody>
                  <a:tcPr marL="7296" marR="7296" marT="729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Taux absentéisme</a:t>
                      </a:r>
                    </a:p>
                  </a:txBody>
                  <a:tcPr marL="7296" marR="7296" marT="729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b="0" kern="1200" dirty="0" err="1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Tx</a:t>
                      </a:r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 abs &lt; 6j</a:t>
                      </a:r>
                    </a:p>
                  </a:txBody>
                  <a:tcPr marL="7296" marR="7296" marT="729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b="0" kern="1200" dirty="0" err="1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Tx</a:t>
                      </a:r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 abs &gt;= 6j</a:t>
                      </a:r>
                    </a:p>
                  </a:txBody>
                  <a:tcPr marL="7296" marR="7296" marT="7296" marB="0" anchor="ctr"/>
                </a:tc>
                <a:extLst>
                  <a:ext uri="{0D108BD9-81ED-4DB2-BD59-A6C34878D82A}">
                    <a16:rowId xmlns:a16="http://schemas.microsoft.com/office/drawing/2014/main" val="708634302"/>
                  </a:ext>
                </a:extLst>
              </a:tr>
              <a:tr h="237677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Moins de  25 ans</a:t>
                      </a:r>
                    </a:p>
                  </a:txBody>
                  <a:tcPr marL="7296" marR="7296" marT="7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60,04</a:t>
                      </a:r>
                    </a:p>
                  </a:txBody>
                  <a:tcPr marL="7296" marR="7296" marT="7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1 222</a:t>
                      </a:r>
                    </a:p>
                  </a:txBody>
                  <a:tcPr marL="7296" marR="7296" marT="7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5,58 %</a:t>
                      </a:r>
                    </a:p>
                  </a:txBody>
                  <a:tcPr marL="7296" marR="7296" marT="7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0,77 %</a:t>
                      </a:r>
                    </a:p>
                  </a:txBody>
                  <a:tcPr marL="7296" marR="7296" marT="7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4,80 %</a:t>
                      </a:r>
                    </a:p>
                  </a:txBody>
                  <a:tcPr marL="7296" marR="7296" marT="7296" marB="0" anchor="ctr"/>
                </a:tc>
                <a:extLst>
                  <a:ext uri="{0D108BD9-81ED-4DB2-BD59-A6C34878D82A}">
                    <a16:rowId xmlns:a16="http://schemas.microsoft.com/office/drawing/2014/main" val="2746676023"/>
                  </a:ext>
                </a:extLst>
              </a:tr>
              <a:tr h="237677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 25 à  40 ans</a:t>
                      </a:r>
                    </a:p>
                  </a:txBody>
                  <a:tcPr marL="7296" marR="7296" marT="7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378,80</a:t>
                      </a:r>
                    </a:p>
                  </a:txBody>
                  <a:tcPr marL="7296" marR="7296" marT="7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13 602</a:t>
                      </a:r>
                    </a:p>
                  </a:txBody>
                  <a:tcPr marL="7296" marR="7296" marT="7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9,84 %</a:t>
                      </a:r>
                    </a:p>
                  </a:txBody>
                  <a:tcPr marL="7296" marR="7296" marT="7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0,45 %</a:t>
                      </a:r>
                    </a:p>
                  </a:txBody>
                  <a:tcPr marL="7296" marR="7296" marT="7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9,39 %</a:t>
                      </a:r>
                    </a:p>
                  </a:txBody>
                  <a:tcPr marL="7296" marR="7296" marT="7296" marB="0" anchor="ctr"/>
                </a:tc>
                <a:extLst>
                  <a:ext uri="{0D108BD9-81ED-4DB2-BD59-A6C34878D82A}">
                    <a16:rowId xmlns:a16="http://schemas.microsoft.com/office/drawing/2014/main" val="274354652"/>
                  </a:ext>
                </a:extLst>
              </a:tr>
              <a:tr h="237677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 41 à  55 ans</a:t>
                      </a:r>
                    </a:p>
                  </a:txBody>
                  <a:tcPr marL="7296" marR="7296" marT="7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395,43</a:t>
                      </a:r>
                    </a:p>
                  </a:txBody>
                  <a:tcPr marL="7296" marR="7296" marT="7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15 817</a:t>
                      </a:r>
                    </a:p>
                  </a:txBody>
                  <a:tcPr marL="7296" marR="7296" marT="7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10,96 %</a:t>
                      </a:r>
                    </a:p>
                  </a:txBody>
                  <a:tcPr marL="7296" marR="7296" marT="7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0,33 %</a:t>
                      </a:r>
                    </a:p>
                  </a:txBody>
                  <a:tcPr marL="7296" marR="7296" marT="7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10,63 %</a:t>
                      </a:r>
                    </a:p>
                  </a:txBody>
                  <a:tcPr marL="7296" marR="7296" marT="7296" marB="0" anchor="ctr"/>
                </a:tc>
                <a:extLst>
                  <a:ext uri="{0D108BD9-81ED-4DB2-BD59-A6C34878D82A}">
                    <a16:rowId xmlns:a16="http://schemas.microsoft.com/office/drawing/2014/main" val="465393336"/>
                  </a:ext>
                </a:extLst>
              </a:tr>
              <a:tr h="237677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Plus de 55 ans</a:t>
                      </a:r>
                    </a:p>
                  </a:txBody>
                  <a:tcPr marL="7296" marR="7296" marT="7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155,08</a:t>
                      </a:r>
                    </a:p>
                  </a:txBody>
                  <a:tcPr marL="7296" marR="7296" marT="7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8 812</a:t>
                      </a:r>
                    </a:p>
                  </a:txBody>
                  <a:tcPr marL="7296" marR="7296" marT="7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15,57 %</a:t>
                      </a:r>
                    </a:p>
                  </a:txBody>
                  <a:tcPr marL="7296" marR="7296" marT="7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0,25 %</a:t>
                      </a:r>
                    </a:p>
                  </a:txBody>
                  <a:tcPr marL="7296" marR="7296" marT="7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15,31 %</a:t>
                      </a:r>
                    </a:p>
                  </a:txBody>
                  <a:tcPr marL="7296" marR="7296" marT="7296" marB="0" anchor="ctr"/>
                </a:tc>
                <a:extLst>
                  <a:ext uri="{0D108BD9-81ED-4DB2-BD59-A6C34878D82A}">
                    <a16:rowId xmlns:a16="http://schemas.microsoft.com/office/drawing/2014/main" val="2488566186"/>
                  </a:ext>
                </a:extLst>
              </a:tr>
              <a:tr h="237677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Aide soignants</a:t>
                      </a:r>
                    </a:p>
                  </a:txBody>
                  <a:tcPr marL="7296" marR="7296" marT="7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362,86</a:t>
                      </a:r>
                    </a:p>
                  </a:txBody>
                  <a:tcPr marL="7296" marR="7296" marT="7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16 953</a:t>
                      </a:r>
                    </a:p>
                  </a:txBody>
                  <a:tcPr marL="7296" marR="7296" marT="7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12,80 %</a:t>
                      </a:r>
                    </a:p>
                  </a:txBody>
                  <a:tcPr marL="7296" marR="7296" marT="7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0,42 %</a:t>
                      </a:r>
                    </a:p>
                  </a:txBody>
                  <a:tcPr marL="7296" marR="7296" marT="7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12,38 %</a:t>
                      </a:r>
                    </a:p>
                  </a:txBody>
                  <a:tcPr marL="7296" marR="7296" marT="7296" marB="0" anchor="ctr"/>
                </a:tc>
                <a:extLst>
                  <a:ext uri="{0D108BD9-81ED-4DB2-BD59-A6C34878D82A}">
                    <a16:rowId xmlns:a16="http://schemas.microsoft.com/office/drawing/2014/main" val="3362221452"/>
                  </a:ext>
                </a:extLst>
              </a:tr>
              <a:tr h="237677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Infirmiers</a:t>
                      </a:r>
                    </a:p>
                  </a:txBody>
                  <a:tcPr marL="7296" marR="7296" marT="7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337,56</a:t>
                      </a:r>
                    </a:p>
                  </a:txBody>
                  <a:tcPr marL="7296" marR="7296" marT="7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11 520</a:t>
                      </a:r>
                    </a:p>
                  </a:txBody>
                  <a:tcPr marL="7296" marR="7296" marT="7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9,35 %</a:t>
                      </a:r>
                    </a:p>
                  </a:txBody>
                  <a:tcPr marL="7296" marR="7296" marT="7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0,35 %</a:t>
                      </a:r>
                    </a:p>
                  </a:txBody>
                  <a:tcPr marL="7296" marR="7296" marT="7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9,00 %</a:t>
                      </a:r>
                    </a:p>
                  </a:txBody>
                  <a:tcPr marL="7296" marR="7296" marT="7296" marB="0" anchor="ctr"/>
                </a:tc>
                <a:extLst>
                  <a:ext uri="{0D108BD9-81ED-4DB2-BD59-A6C34878D82A}">
                    <a16:rowId xmlns:a16="http://schemas.microsoft.com/office/drawing/2014/main" val="3203746501"/>
                  </a:ext>
                </a:extLst>
              </a:tr>
              <a:tr h="369002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Personnels soignants hors infirmer et aide soignant</a:t>
                      </a:r>
                    </a:p>
                  </a:txBody>
                  <a:tcPr marL="7296" marR="7296" marT="7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288,94</a:t>
                      </a:r>
                    </a:p>
                  </a:txBody>
                  <a:tcPr marL="7296" marR="7296" marT="7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10 980</a:t>
                      </a:r>
                    </a:p>
                  </a:txBody>
                  <a:tcPr marL="7296" marR="7296" marT="7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10,41 %</a:t>
                      </a:r>
                    </a:p>
                  </a:txBody>
                  <a:tcPr marL="7296" marR="7296" marT="7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0,39 %</a:t>
                      </a:r>
                    </a:p>
                  </a:txBody>
                  <a:tcPr marL="7296" marR="7296" marT="7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10,03 %</a:t>
                      </a:r>
                    </a:p>
                  </a:txBody>
                  <a:tcPr marL="7296" marR="7296" marT="7296" marB="0" anchor="ctr"/>
                </a:tc>
                <a:extLst>
                  <a:ext uri="{0D108BD9-81ED-4DB2-BD59-A6C34878D82A}">
                    <a16:rowId xmlns:a16="http://schemas.microsoft.com/office/drawing/2014/main" val="1967481690"/>
                  </a:ext>
                </a:extLst>
              </a:tr>
              <a:tr h="237677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Personnel soignants</a:t>
                      </a:r>
                    </a:p>
                  </a:txBody>
                  <a:tcPr marL="7296" marR="7296" marT="7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989,36</a:t>
                      </a:r>
                    </a:p>
                  </a:txBody>
                  <a:tcPr marL="7296" marR="7296" marT="7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39 453</a:t>
                      </a:r>
                    </a:p>
                  </a:txBody>
                  <a:tcPr marL="7296" marR="7296" marT="7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10,93 %</a:t>
                      </a:r>
                    </a:p>
                  </a:txBody>
                  <a:tcPr marL="7296" marR="7296" marT="7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0,39 %</a:t>
                      </a:r>
                    </a:p>
                  </a:txBody>
                  <a:tcPr marL="7296" marR="7296" marT="7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10,54 %</a:t>
                      </a:r>
                    </a:p>
                  </a:txBody>
                  <a:tcPr marL="7296" marR="7296" marT="7296" marB="0" anchor="ctr"/>
                </a:tc>
                <a:extLst>
                  <a:ext uri="{0D108BD9-81ED-4DB2-BD59-A6C34878D82A}">
                    <a16:rowId xmlns:a16="http://schemas.microsoft.com/office/drawing/2014/main" val="24657144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98640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122AF2C-E4E4-21F7-0CD8-5EB9F9AC5F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fr-FR" sz="2800" dirty="0"/>
              <a:t>Accident de travail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DE5B6E2-697F-5C77-AE51-AD45320E91D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60648"/>
            <a:ext cx="1284849" cy="1008112"/>
          </a:xfrm>
          <a:prstGeom prst="rect">
            <a:avLst/>
          </a:prstGeom>
        </p:spPr>
      </p:pic>
      <p:graphicFrame>
        <p:nvGraphicFramePr>
          <p:cNvPr id="16" name="Espace réservé du contenu 15">
            <a:extLst>
              <a:ext uri="{FF2B5EF4-FFF2-40B4-BE49-F238E27FC236}">
                <a16:creationId xmlns:a16="http://schemas.microsoft.com/office/drawing/2014/main" id="{C7D8AB30-5963-FDF1-C2F9-11EB35CE453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5227375"/>
              </p:ext>
            </p:extLst>
          </p:nvPr>
        </p:nvGraphicFramePr>
        <p:xfrm>
          <a:off x="107505" y="1598902"/>
          <a:ext cx="4464495" cy="508798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28389">
                  <a:extLst>
                    <a:ext uri="{9D8B030D-6E8A-4147-A177-3AD203B41FA5}">
                      <a16:colId xmlns:a16="http://schemas.microsoft.com/office/drawing/2014/main" val="1185825208"/>
                    </a:ext>
                  </a:extLst>
                </a:gridCol>
                <a:gridCol w="834026">
                  <a:extLst>
                    <a:ext uri="{9D8B030D-6E8A-4147-A177-3AD203B41FA5}">
                      <a16:colId xmlns:a16="http://schemas.microsoft.com/office/drawing/2014/main" val="3526895037"/>
                    </a:ext>
                  </a:extLst>
                </a:gridCol>
                <a:gridCol w="834026">
                  <a:extLst>
                    <a:ext uri="{9D8B030D-6E8A-4147-A177-3AD203B41FA5}">
                      <a16:colId xmlns:a16="http://schemas.microsoft.com/office/drawing/2014/main" val="2582263338"/>
                    </a:ext>
                  </a:extLst>
                </a:gridCol>
                <a:gridCol w="1668054">
                  <a:extLst>
                    <a:ext uri="{9D8B030D-6E8A-4147-A177-3AD203B41FA5}">
                      <a16:colId xmlns:a16="http://schemas.microsoft.com/office/drawing/2014/main" val="1968799898"/>
                    </a:ext>
                  </a:extLst>
                </a:gridCol>
              </a:tblGrid>
              <a:tr h="323783">
                <a:tc rowSpan="2">
                  <a:txBody>
                    <a:bodyPr/>
                    <a:lstStyle/>
                    <a:p>
                      <a:pPr algn="l" fontAlgn="ctr"/>
                      <a:r>
                        <a:rPr lang="fr-FR" sz="800" u="none" strike="noStrike" dirty="0">
                          <a:effectLst/>
                        </a:rPr>
                        <a:t> 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fr-FR" sz="1600" b="1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2024</a:t>
                      </a: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100" b="0" kern="120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Absence &lt; 6 jours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100" b="0" kern="120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Absence &gt;= 6 jours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74931900"/>
                  </a:ext>
                </a:extLst>
              </a:tr>
              <a:tr h="634211"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1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Accident du trajet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1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Accident du travail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1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Accident du travail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18932314"/>
                  </a:ext>
                </a:extLst>
              </a:tr>
              <a:tr h="30164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fr-FR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 25 à  40 ans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3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3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3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1 365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885087073"/>
                  </a:ext>
                </a:extLst>
              </a:tr>
              <a:tr h="30164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fr-FR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 41 à  55 ans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3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3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3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4 512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50974993"/>
                  </a:ext>
                </a:extLst>
              </a:tr>
              <a:tr h="349755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fr-FR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Moins de  25 ans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3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3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3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66707935"/>
                  </a:ext>
                </a:extLst>
              </a:tr>
              <a:tr h="30164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fr-FR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Plus de 55 ans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3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3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3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2 254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45900093"/>
                  </a:ext>
                </a:extLst>
              </a:tr>
              <a:tr h="722285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b="1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NON MEDICAL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3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3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3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8 239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761412884"/>
                  </a:ext>
                </a:extLst>
              </a:tr>
              <a:tr h="1076511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b="1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NON MEDICAL Homme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3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3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3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1 030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94014962"/>
                  </a:ext>
                </a:extLst>
              </a:tr>
              <a:tr h="1076511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b="1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NON MEDICAL Femme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3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3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3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7 209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47961376"/>
                  </a:ext>
                </a:extLst>
              </a:tr>
            </a:tbl>
          </a:graphicData>
        </a:graphic>
      </p:graphicFrame>
      <p:graphicFrame>
        <p:nvGraphicFramePr>
          <p:cNvPr id="17" name="Espace réservé du contenu 4">
            <a:extLst>
              <a:ext uri="{FF2B5EF4-FFF2-40B4-BE49-F238E27FC236}">
                <a16:creationId xmlns:a16="http://schemas.microsoft.com/office/drawing/2014/main" id="{6A9D6AAC-52EB-7634-5DF8-325F8240905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59874831"/>
              </p:ext>
            </p:extLst>
          </p:nvPr>
        </p:nvGraphicFramePr>
        <p:xfrm>
          <a:off x="4788024" y="1509365"/>
          <a:ext cx="4176462" cy="517752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96336">
                  <a:extLst>
                    <a:ext uri="{9D8B030D-6E8A-4147-A177-3AD203B41FA5}">
                      <a16:colId xmlns:a16="http://schemas.microsoft.com/office/drawing/2014/main" val="4170743590"/>
                    </a:ext>
                  </a:extLst>
                </a:gridCol>
                <a:gridCol w="771793">
                  <a:extLst>
                    <a:ext uri="{9D8B030D-6E8A-4147-A177-3AD203B41FA5}">
                      <a16:colId xmlns:a16="http://schemas.microsoft.com/office/drawing/2014/main" val="2447159938"/>
                    </a:ext>
                  </a:extLst>
                </a:gridCol>
                <a:gridCol w="1030555">
                  <a:extLst>
                    <a:ext uri="{9D8B030D-6E8A-4147-A177-3AD203B41FA5}">
                      <a16:colId xmlns:a16="http://schemas.microsoft.com/office/drawing/2014/main" val="1099859234"/>
                    </a:ext>
                  </a:extLst>
                </a:gridCol>
                <a:gridCol w="1177778">
                  <a:extLst>
                    <a:ext uri="{9D8B030D-6E8A-4147-A177-3AD203B41FA5}">
                      <a16:colId xmlns:a16="http://schemas.microsoft.com/office/drawing/2014/main" val="727535248"/>
                    </a:ext>
                  </a:extLst>
                </a:gridCol>
              </a:tblGrid>
              <a:tr h="640376">
                <a:tc rowSpan="2">
                  <a:txBody>
                    <a:bodyPr/>
                    <a:lstStyle/>
                    <a:p>
                      <a:pPr algn="l" fontAlgn="ctr"/>
                      <a:r>
                        <a:rPr lang="fr-FR" sz="800" u="none" strike="noStrike" dirty="0">
                          <a:effectLst/>
                        </a:rPr>
                        <a:t> 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fr-FR" sz="1600" b="1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2023</a:t>
                      </a: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Absence &lt; 6 jours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b="0" kern="120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Absence &gt;= 6 jours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330683746"/>
                  </a:ext>
                </a:extLst>
              </a:tr>
              <a:tr h="412452"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Accident du trajet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Accident du travail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Accident du travail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07141962"/>
                  </a:ext>
                </a:extLst>
              </a:tr>
              <a:tr h="30480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 25 à  40 ans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fr-FR" sz="13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fr-FR" sz="13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fr-FR" sz="13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1 030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08984423"/>
                  </a:ext>
                </a:extLst>
              </a:tr>
              <a:tr h="30480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 41 à  55 ans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fr-FR" sz="13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fr-FR" sz="13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fr-FR" sz="13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3 342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78844965"/>
                  </a:ext>
                </a:extLst>
              </a:tr>
              <a:tr h="30480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Moins de  25 ans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fr-FR" sz="13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fr-FR" sz="13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fr-FR" sz="13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761757633"/>
                  </a:ext>
                </a:extLst>
              </a:tr>
              <a:tr h="30480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Plus de 55 ans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fr-FR" sz="13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fr-FR" sz="13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fr-FR" sz="13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1 857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92513128"/>
                  </a:ext>
                </a:extLst>
              </a:tr>
              <a:tr h="729862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b="1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NON MEDICAL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fr-FR" sz="13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fr-FR" sz="13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fr-FR" sz="13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6 314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27398469"/>
                  </a:ext>
                </a:extLst>
              </a:tr>
              <a:tr h="1087801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b="1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NON MEDICAL Homme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fr-FR" sz="13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fr-FR" sz="13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fr-FR" sz="13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799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379973006"/>
                  </a:ext>
                </a:extLst>
              </a:tr>
              <a:tr h="1087801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b="1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NON MEDICAL Femme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fr-FR" sz="13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fr-FR" sz="13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fr-FR" sz="13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5 515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834304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66946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122AF2C-E4E4-21F7-0CD8-5EB9F9AC5F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fr-FR" sz="2800" dirty="0"/>
              <a:t>Maladie professionnelle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DE5B6E2-697F-5C77-AE51-AD45320E91D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60648"/>
            <a:ext cx="1284849" cy="1008112"/>
          </a:xfrm>
          <a:prstGeom prst="rect">
            <a:avLst/>
          </a:prstGeom>
        </p:spPr>
      </p:pic>
      <p:graphicFrame>
        <p:nvGraphicFramePr>
          <p:cNvPr id="8" name="Espace réservé du contenu 7">
            <a:extLst>
              <a:ext uri="{FF2B5EF4-FFF2-40B4-BE49-F238E27FC236}">
                <a16:creationId xmlns:a16="http://schemas.microsoft.com/office/drawing/2014/main" id="{6FCF70FA-519D-D1CA-7AAD-755B2909AFF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53639713"/>
              </p:ext>
            </p:extLst>
          </p:nvPr>
        </p:nvGraphicFramePr>
        <p:xfrm>
          <a:off x="647564" y="2276872"/>
          <a:ext cx="7848872" cy="28220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9646">
                  <a:extLst>
                    <a:ext uri="{9D8B030D-6E8A-4147-A177-3AD203B41FA5}">
                      <a16:colId xmlns:a16="http://schemas.microsoft.com/office/drawing/2014/main" val="603484826"/>
                    </a:ext>
                  </a:extLst>
                </a:gridCol>
                <a:gridCol w="1980450">
                  <a:extLst>
                    <a:ext uri="{9D8B030D-6E8A-4147-A177-3AD203B41FA5}">
                      <a16:colId xmlns:a16="http://schemas.microsoft.com/office/drawing/2014/main" val="2847050797"/>
                    </a:ext>
                  </a:extLst>
                </a:gridCol>
                <a:gridCol w="1939034">
                  <a:extLst>
                    <a:ext uri="{9D8B030D-6E8A-4147-A177-3AD203B41FA5}">
                      <a16:colId xmlns:a16="http://schemas.microsoft.com/office/drawing/2014/main" val="2077923914"/>
                    </a:ext>
                  </a:extLst>
                </a:gridCol>
                <a:gridCol w="1959742">
                  <a:extLst>
                    <a:ext uri="{9D8B030D-6E8A-4147-A177-3AD203B41FA5}">
                      <a16:colId xmlns:a16="http://schemas.microsoft.com/office/drawing/2014/main" val="1300973933"/>
                    </a:ext>
                  </a:extLst>
                </a:gridCol>
              </a:tblGrid>
              <a:tr h="990198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Nombre de jours d’arrêt pour maladies professionnelles et maladies reconnus imputables au service</a:t>
                      </a:r>
                    </a:p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1475024"/>
                  </a:ext>
                </a:extLst>
              </a:tr>
              <a:tr h="627125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b="1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ANNEE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Homme</a:t>
                      </a:r>
                    </a:p>
                    <a:p>
                      <a:pPr algn="ctr"/>
                      <a:endParaRPr lang="fr-FR" sz="160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Femme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Total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8579352"/>
                  </a:ext>
                </a:extLst>
              </a:tr>
              <a:tr h="40158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2024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544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3723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4267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0504205"/>
                  </a:ext>
                </a:extLst>
              </a:tr>
              <a:tr h="40158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2023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644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4534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5178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4074480"/>
                  </a:ext>
                </a:extLst>
              </a:tr>
              <a:tr h="40158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407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5049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5456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94837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115442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122AF2C-E4E4-21F7-0CD8-5EB9F9AC5F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fr-FR" sz="2800" dirty="0"/>
              <a:t>Effectifs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5AB22F1-3E28-2EC8-8257-D364FA6024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2B224-309E-4374-8A12-A3A643D32833}" type="datetime1">
              <a:rPr lang="fr-FR" smtClean="0"/>
              <a:t>18/03/2025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A4E483D-FC07-91CF-A0CF-01DECB410C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 Centre Hospitalier de Sens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E9B6462-7D95-590E-1332-C584072CD7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3FFDF-AD41-4F3C-BBF4-B8219FE25DA2}" type="slidenum">
              <a:rPr lang="fr-FR" smtClean="0"/>
              <a:t>2</a:t>
            </a:fld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DE5B6E2-697F-5C77-AE51-AD45320E91D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60648"/>
            <a:ext cx="1284849" cy="1008112"/>
          </a:xfrm>
          <a:prstGeom prst="rect">
            <a:avLst/>
          </a:prstGeom>
        </p:spPr>
      </p:pic>
      <p:graphicFrame>
        <p:nvGraphicFramePr>
          <p:cNvPr id="10" name="Espace réservé du contenu 9">
            <a:extLst>
              <a:ext uri="{FF2B5EF4-FFF2-40B4-BE49-F238E27FC236}">
                <a16:creationId xmlns:a16="http://schemas.microsoft.com/office/drawing/2014/main" id="{48D1498D-F071-ABA4-7169-AC817500FD7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28797907"/>
              </p:ext>
            </p:extLst>
          </p:nvPr>
        </p:nvGraphicFramePr>
        <p:xfrm>
          <a:off x="143508" y="2030033"/>
          <a:ext cx="8856984" cy="46511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23695">
                  <a:extLst>
                    <a:ext uri="{9D8B030D-6E8A-4147-A177-3AD203B41FA5}">
                      <a16:colId xmlns:a16="http://schemas.microsoft.com/office/drawing/2014/main" val="732835520"/>
                    </a:ext>
                  </a:extLst>
                </a:gridCol>
                <a:gridCol w="2072663">
                  <a:extLst>
                    <a:ext uri="{9D8B030D-6E8A-4147-A177-3AD203B41FA5}">
                      <a16:colId xmlns:a16="http://schemas.microsoft.com/office/drawing/2014/main" val="149449082"/>
                    </a:ext>
                  </a:extLst>
                </a:gridCol>
                <a:gridCol w="1792889">
                  <a:extLst>
                    <a:ext uri="{9D8B030D-6E8A-4147-A177-3AD203B41FA5}">
                      <a16:colId xmlns:a16="http://schemas.microsoft.com/office/drawing/2014/main" val="2697575634"/>
                    </a:ext>
                  </a:extLst>
                </a:gridCol>
                <a:gridCol w="1967737">
                  <a:extLst>
                    <a:ext uri="{9D8B030D-6E8A-4147-A177-3AD203B41FA5}">
                      <a16:colId xmlns:a16="http://schemas.microsoft.com/office/drawing/2014/main" val="1095291684"/>
                    </a:ext>
                  </a:extLst>
                </a:gridCol>
              </a:tblGrid>
              <a:tr h="372536">
                <a:tc gridSpan="4">
                  <a:txBody>
                    <a:bodyPr/>
                    <a:lstStyle/>
                    <a:p>
                      <a:pPr algn="ctr"/>
                      <a:r>
                        <a:rPr lang="fr-FR" dirty="0"/>
                        <a:t>Personnel Non Médical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3356910"/>
                  </a:ext>
                </a:extLst>
              </a:tr>
              <a:tr h="341492">
                <a:tc rowSpan="2"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accent2"/>
                          </a:solidFill>
                        </a:rPr>
                        <a:t>STATUT 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fr-FR" sz="1600" b="1" dirty="0">
                          <a:solidFill>
                            <a:schemeClr val="accent2"/>
                          </a:solidFill>
                        </a:rPr>
                        <a:t>ETPR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4292521"/>
                  </a:ext>
                </a:extLst>
              </a:tr>
              <a:tr h="372536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accent2"/>
                          </a:solidFill>
                        </a:rPr>
                        <a:t>2024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accent2"/>
                          </a:solidFill>
                        </a:rPr>
                        <a:t>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accent2"/>
                          </a:solidFill>
                        </a:rPr>
                        <a:t>2022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7244097"/>
                  </a:ext>
                </a:extLst>
              </a:tr>
              <a:tr h="506417">
                <a:tc>
                  <a:txBody>
                    <a:bodyPr/>
                    <a:lstStyle/>
                    <a:p>
                      <a:pPr algn="l" fontAlgn="ctr"/>
                      <a:r>
                        <a:rPr lang="fr-FR" sz="1600" b="1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Personnels de direction et administratifs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177,02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173,56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167,35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0665830"/>
                  </a:ext>
                </a:extLst>
              </a:tr>
              <a:tr h="506417">
                <a:tc>
                  <a:txBody>
                    <a:bodyPr/>
                    <a:lstStyle/>
                    <a:p>
                      <a:pPr algn="l" fontAlgn="ctr"/>
                      <a:r>
                        <a:rPr lang="fr-FR" sz="1600" b="1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Personnels éducatifs et sociaux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9,42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9,92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9,55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4934014"/>
                  </a:ext>
                </a:extLst>
              </a:tr>
              <a:tr h="506417">
                <a:tc>
                  <a:txBody>
                    <a:bodyPr/>
                    <a:lstStyle/>
                    <a:p>
                      <a:pPr algn="l" fontAlgn="ctr"/>
                      <a:r>
                        <a:rPr lang="fr-FR" sz="1600" b="1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Personnels médico-techniques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69,86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67,10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68,28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5733693"/>
                  </a:ext>
                </a:extLst>
              </a:tr>
              <a:tr h="372536">
                <a:tc>
                  <a:txBody>
                    <a:bodyPr/>
                    <a:lstStyle/>
                    <a:p>
                      <a:pPr algn="l" fontAlgn="ctr"/>
                      <a:r>
                        <a:rPr lang="fr-FR" sz="1600" b="1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Personnels soignants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1 012,71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1004,82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877,38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8779632"/>
                  </a:ext>
                </a:extLst>
              </a:tr>
              <a:tr h="506417">
                <a:tc>
                  <a:txBody>
                    <a:bodyPr/>
                    <a:lstStyle/>
                    <a:p>
                      <a:pPr algn="l" fontAlgn="ctr"/>
                      <a:r>
                        <a:rPr lang="fr-FR" sz="1600" b="1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Personnels techniques et ouvriers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182,46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183,78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152,25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3839824"/>
                  </a:ext>
                </a:extLst>
              </a:tr>
              <a:tr h="396941"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>
                          <a:solidFill>
                            <a:schemeClr val="tx2"/>
                          </a:solidFill>
                        </a:rPr>
                        <a:t>TOTAL PNM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tx2"/>
                          </a:solidFill>
                        </a:rPr>
                        <a:t>1451,47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>
                          <a:solidFill>
                            <a:schemeClr val="tx2"/>
                          </a:solidFill>
                        </a:rPr>
                        <a:t>1 439,18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>
                          <a:solidFill>
                            <a:schemeClr val="tx2"/>
                          </a:solidFill>
                        </a:rPr>
                        <a:t>1274,81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9696182"/>
                  </a:ext>
                </a:extLst>
              </a:tr>
              <a:tr h="372536"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>
                          <a:solidFill>
                            <a:schemeClr val="tx2"/>
                          </a:solidFill>
                        </a:rPr>
                        <a:t>TOTAL Homme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tx2"/>
                          </a:solidFill>
                        </a:rPr>
                        <a:t>261,31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>
                          <a:solidFill>
                            <a:schemeClr val="tx2"/>
                          </a:solidFill>
                        </a:rPr>
                        <a:t>266,13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>
                          <a:solidFill>
                            <a:schemeClr val="tx2"/>
                          </a:solidFill>
                        </a:rPr>
                        <a:t>238,24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7515214"/>
                  </a:ext>
                </a:extLst>
              </a:tr>
              <a:tr h="396941"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>
                          <a:solidFill>
                            <a:schemeClr val="tx2"/>
                          </a:solidFill>
                        </a:rPr>
                        <a:t>TOTAL Femme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tx2"/>
                          </a:solidFill>
                        </a:rPr>
                        <a:t>1190,16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>
                          <a:solidFill>
                            <a:schemeClr val="tx2"/>
                          </a:solidFill>
                        </a:rPr>
                        <a:t>1173,05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>
                          <a:solidFill>
                            <a:schemeClr val="tx2"/>
                          </a:solidFill>
                        </a:rPr>
                        <a:t>1036,57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8239564"/>
                  </a:ext>
                </a:extLst>
              </a:tr>
            </a:tbl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44F6E98D-D93C-0122-8B2E-54BF7877272F}"/>
              </a:ext>
            </a:extLst>
          </p:cNvPr>
          <p:cNvSpPr/>
          <p:nvPr/>
        </p:nvSpPr>
        <p:spPr>
          <a:xfrm>
            <a:off x="0" y="1485514"/>
            <a:ext cx="107112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32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ETPR</a:t>
            </a:r>
          </a:p>
        </p:txBody>
      </p:sp>
    </p:spTree>
    <p:extLst>
      <p:ext uri="{BB962C8B-B14F-4D97-AF65-F5344CB8AC3E}">
        <p14:creationId xmlns:p14="http://schemas.microsoft.com/office/powerpoint/2010/main" val="34844656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122AF2C-E4E4-21F7-0CD8-5EB9F9AC5F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fr-FR" sz="2800" dirty="0"/>
              <a:t>Maladie professionnelle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DE5B6E2-697F-5C77-AE51-AD45320E91D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60648"/>
            <a:ext cx="1284849" cy="1008112"/>
          </a:xfrm>
          <a:prstGeom prst="rect">
            <a:avLst/>
          </a:prstGeom>
        </p:spPr>
      </p:pic>
      <p:graphicFrame>
        <p:nvGraphicFramePr>
          <p:cNvPr id="8" name="Espace réservé du contenu 7">
            <a:extLst>
              <a:ext uri="{FF2B5EF4-FFF2-40B4-BE49-F238E27FC236}">
                <a16:creationId xmlns:a16="http://schemas.microsoft.com/office/drawing/2014/main" id="{6FCF70FA-519D-D1CA-7AAD-755B2909AFF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69672847"/>
              </p:ext>
            </p:extLst>
          </p:nvPr>
        </p:nvGraphicFramePr>
        <p:xfrm>
          <a:off x="2051720" y="2204864"/>
          <a:ext cx="5724636" cy="28220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69532">
                  <a:extLst>
                    <a:ext uri="{9D8B030D-6E8A-4147-A177-3AD203B41FA5}">
                      <a16:colId xmlns:a16="http://schemas.microsoft.com/office/drawing/2014/main" val="603484826"/>
                    </a:ext>
                  </a:extLst>
                </a:gridCol>
                <a:gridCol w="2855104">
                  <a:extLst>
                    <a:ext uri="{9D8B030D-6E8A-4147-A177-3AD203B41FA5}">
                      <a16:colId xmlns:a16="http://schemas.microsoft.com/office/drawing/2014/main" val="1300973933"/>
                    </a:ext>
                  </a:extLst>
                </a:gridCol>
              </a:tblGrid>
              <a:tr h="99019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Nombre de maladies professionnelles et de maladies reconnues imputables au service, reconnues au cours de l’année.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1475024"/>
                  </a:ext>
                </a:extLst>
              </a:tr>
              <a:tr h="627125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b="1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ANNEE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Total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8579352"/>
                  </a:ext>
                </a:extLst>
              </a:tr>
              <a:tr h="40158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2024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0504205"/>
                  </a:ext>
                </a:extLst>
              </a:tr>
              <a:tr h="40158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2023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4074480"/>
                  </a:ext>
                </a:extLst>
              </a:tr>
              <a:tr h="40158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94837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94168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122AF2C-E4E4-21F7-0CD8-5EB9F9AC5F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fr-FR" sz="2800" dirty="0"/>
              <a:t>RQTH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DE5B6E2-697F-5C77-AE51-AD45320E91D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60648"/>
            <a:ext cx="1284849" cy="1008112"/>
          </a:xfrm>
          <a:prstGeom prst="rect">
            <a:avLst/>
          </a:prstGeom>
        </p:spPr>
      </p:pic>
      <p:graphicFrame>
        <p:nvGraphicFramePr>
          <p:cNvPr id="3" name="Espace réservé du contenu 7">
            <a:extLst>
              <a:ext uri="{FF2B5EF4-FFF2-40B4-BE49-F238E27FC236}">
                <a16:creationId xmlns:a16="http://schemas.microsoft.com/office/drawing/2014/main" id="{40388759-8313-8887-9C6D-3D36A4B020D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92957295"/>
              </p:ext>
            </p:extLst>
          </p:nvPr>
        </p:nvGraphicFramePr>
        <p:xfrm>
          <a:off x="1763688" y="2708920"/>
          <a:ext cx="5472608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>
                  <a:extLst>
                    <a:ext uri="{9D8B030D-6E8A-4147-A177-3AD203B41FA5}">
                      <a16:colId xmlns:a16="http://schemas.microsoft.com/office/drawing/2014/main" val="603484826"/>
                    </a:ext>
                  </a:extLst>
                </a:gridCol>
                <a:gridCol w="2729408">
                  <a:extLst>
                    <a:ext uri="{9D8B030D-6E8A-4147-A177-3AD203B41FA5}">
                      <a16:colId xmlns:a16="http://schemas.microsoft.com/office/drawing/2014/main" val="1300973933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Taux de travailleurs handicapés</a:t>
                      </a:r>
                    </a:p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14750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b="1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ANNEE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85793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2024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*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05042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2023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4,79 %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40744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2022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4,31 %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9483777"/>
                  </a:ext>
                </a:extLst>
              </a:tr>
            </a:tbl>
          </a:graphicData>
        </a:graphic>
      </p:graphicFrame>
      <p:sp>
        <p:nvSpPr>
          <p:cNvPr id="4" name="ZoneTexte 3">
            <a:extLst>
              <a:ext uri="{FF2B5EF4-FFF2-40B4-BE49-F238E27FC236}">
                <a16:creationId xmlns:a16="http://schemas.microsoft.com/office/drawing/2014/main" id="{61B6EEDC-2627-57B5-D9AA-41AE6C7B18FF}"/>
              </a:ext>
            </a:extLst>
          </p:cNvPr>
          <p:cNvSpPr txBox="1"/>
          <p:nvPr/>
        </p:nvSpPr>
        <p:spPr>
          <a:xfrm>
            <a:off x="107504" y="6305058"/>
            <a:ext cx="3240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tx2"/>
                </a:solidFill>
              </a:rPr>
              <a:t>* Donnée connue au 30 avril 2025</a:t>
            </a:r>
          </a:p>
        </p:txBody>
      </p:sp>
    </p:spTree>
    <p:extLst>
      <p:ext uri="{BB962C8B-B14F-4D97-AF65-F5344CB8AC3E}">
        <p14:creationId xmlns:p14="http://schemas.microsoft.com/office/powerpoint/2010/main" val="26940299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122AF2C-E4E4-21F7-0CD8-5EB9F9AC5F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fr-FR" sz="2800" dirty="0"/>
              <a:t>Attractivité et fidélisation 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DE5B6E2-697F-5C77-AE51-AD45320E91D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60648"/>
            <a:ext cx="1284849" cy="1008112"/>
          </a:xfrm>
          <a:prstGeom prst="rect">
            <a:avLst/>
          </a:prstGeom>
        </p:spPr>
      </p:pic>
      <p:graphicFrame>
        <p:nvGraphicFramePr>
          <p:cNvPr id="3" name="Espace réservé du contenu 7">
            <a:extLst>
              <a:ext uri="{FF2B5EF4-FFF2-40B4-BE49-F238E27FC236}">
                <a16:creationId xmlns:a16="http://schemas.microsoft.com/office/drawing/2014/main" id="{40388759-8313-8887-9C6D-3D36A4B020D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61946473"/>
              </p:ext>
            </p:extLst>
          </p:nvPr>
        </p:nvGraphicFramePr>
        <p:xfrm>
          <a:off x="1464361" y="3917749"/>
          <a:ext cx="5760640" cy="2682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6100">
                  <a:extLst>
                    <a:ext uri="{9D8B030D-6E8A-4147-A177-3AD203B41FA5}">
                      <a16:colId xmlns:a16="http://schemas.microsoft.com/office/drawing/2014/main" val="603484826"/>
                    </a:ext>
                  </a:extLst>
                </a:gridCol>
                <a:gridCol w="1257796">
                  <a:extLst>
                    <a:ext uri="{9D8B030D-6E8A-4147-A177-3AD203B41FA5}">
                      <a16:colId xmlns:a16="http://schemas.microsoft.com/office/drawing/2014/main" val="1300973933"/>
                    </a:ext>
                  </a:extLst>
                </a:gridCol>
                <a:gridCol w="1174474">
                  <a:extLst>
                    <a:ext uri="{9D8B030D-6E8A-4147-A177-3AD203B41FA5}">
                      <a16:colId xmlns:a16="http://schemas.microsoft.com/office/drawing/2014/main" val="3160748234"/>
                    </a:ext>
                  </a:extLst>
                </a:gridCol>
                <a:gridCol w="1216135">
                  <a:extLst>
                    <a:ext uri="{9D8B030D-6E8A-4147-A177-3AD203B41FA5}">
                      <a16:colId xmlns:a16="http://schemas.microsoft.com/office/drawing/2014/main" val="2518588557"/>
                    </a:ext>
                  </a:extLst>
                </a:gridCol>
                <a:gridCol w="1216135">
                  <a:extLst>
                    <a:ext uri="{9D8B030D-6E8A-4147-A177-3AD203B41FA5}">
                      <a16:colId xmlns:a16="http://schemas.microsoft.com/office/drawing/2014/main" val="3948525515"/>
                    </a:ext>
                  </a:extLst>
                </a:gridCol>
              </a:tblGrid>
              <a:tr h="509298"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Personnel infirmier</a:t>
                      </a:r>
                    </a:p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1475024"/>
                  </a:ext>
                </a:extLst>
              </a:tr>
              <a:tr h="84883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600" b="1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ANNEE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Nbre de recrutement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Toujours présents au 31/12/2022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Toujours présents au 31/12/2023</a:t>
                      </a:r>
                    </a:p>
                    <a:p>
                      <a:pPr algn="ctr"/>
                      <a:endParaRPr lang="fr-FR" sz="140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Toujours présents au 31/12/2024</a:t>
                      </a:r>
                    </a:p>
                    <a:p>
                      <a:pPr algn="ctr"/>
                      <a:endParaRPr lang="fr-FR" sz="140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8579352"/>
                  </a:ext>
                </a:extLst>
              </a:tr>
              <a:tr h="295069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2024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41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38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0504205"/>
                  </a:ext>
                </a:extLst>
              </a:tr>
              <a:tr h="295069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2023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42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35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4074480"/>
                  </a:ext>
                </a:extLst>
              </a:tr>
              <a:tr h="295069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2022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44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39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35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9483777"/>
                  </a:ext>
                </a:extLst>
              </a:tr>
            </a:tbl>
          </a:graphicData>
        </a:graphic>
      </p:graphicFrame>
      <p:graphicFrame>
        <p:nvGraphicFramePr>
          <p:cNvPr id="4" name="Graphique 3">
            <a:extLst>
              <a:ext uri="{FF2B5EF4-FFF2-40B4-BE49-F238E27FC236}">
                <a16:creationId xmlns:a16="http://schemas.microsoft.com/office/drawing/2014/main" id="{45E2A94D-3A7D-4900-89B2-EEE467CDB8A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57245893"/>
              </p:ext>
            </p:extLst>
          </p:nvPr>
        </p:nvGraphicFramePr>
        <p:xfrm>
          <a:off x="323528" y="1609361"/>
          <a:ext cx="7992888" cy="21796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4291006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122AF2C-E4E4-21F7-0CD8-5EB9F9AC5F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fr-FR" sz="2800" dirty="0"/>
              <a:t>Mobilité interne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DE5B6E2-697F-5C77-AE51-AD45320E91D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60648"/>
            <a:ext cx="1284849" cy="1008112"/>
          </a:xfrm>
          <a:prstGeom prst="rect">
            <a:avLst/>
          </a:prstGeom>
        </p:spPr>
      </p:pic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7E29ACB1-D7C0-1A3B-F680-F433A09528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2194337"/>
              </p:ext>
            </p:extLst>
          </p:nvPr>
        </p:nvGraphicFramePr>
        <p:xfrm>
          <a:off x="457200" y="1988840"/>
          <a:ext cx="8504645" cy="34476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6019">
                  <a:extLst>
                    <a:ext uri="{9D8B030D-6E8A-4147-A177-3AD203B41FA5}">
                      <a16:colId xmlns:a16="http://schemas.microsoft.com/office/drawing/2014/main" val="3304094098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897300071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1718358663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246399848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306277090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1388328256"/>
                    </a:ext>
                  </a:extLst>
                </a:gridCol>
                <a:gridCol w="1227986">
                  <a:extLst>
                    <a:ext uri="{9D8B030D-6E8A-4147-A177-3AD203B41FA5}">
                      <a16:colId xmlns:a16="http://schemas.microsoft.com/office/drawing/2014/main" val="3174737001"/>
                    </a:ext>
                  </a:extLst>
                </a:gridCol>
              </a:tblGrid>
              <a:tr h="370840">
                <a:tc gridSpan="7">
                  <a:txBody>
                    <a:bodyPr/>
                    <a:lstStyle/>
                    <a:p>
                      <a:pPr algn="ctr"/>
                      <a:r>
                        <a:rPr lang="fr-FR" dirty="0"/>
                        <a:t>Mobilité interne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5785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accent2"/>
                          </a:solidFill>
                        </a:rPr>
                        <a:t>2024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accent2"/>
                          </a:solidFill>
                        </a:rPr>
                        <a:t>2023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accent2"/>
                          </a:solidFill>
                        </a:rPr>
                        <a:t>2022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1655948"/>
                  </a:ext>
                </a:extLst>
              </a:tr>
              <a:tr h="770488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>
                          <a:solidFill>
                            <a:schemeClr val="accent2"/>
                          </a:solidFill>
                        </a:rPr>
                        <a:t>Nbre de mutation internes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Taux de mobilité interne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>
                          <a:solidFill>
                            <a:schemeClr val="accent2"/>
                          </a:solidFill>
                        </a:rPr>
                        <a:t>Nbre de mutation internes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Taux de mobilité interne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>
                          <a:solidFill>
                            <a:schemeClr val="accent2"/>
                          </a:solidFill>
                        </a:rPr>
                        <a:t>Nbre de mutation internes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Taux de mobilité interne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15767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600" dirty="0">
                          <a:solidFill>
                            <a:schemeClr val="accent2"/>
                          </a:solidFill>
                        </a:rPr>
                        <a:t>Personnels des services de soins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  <a:p>
                      <a:pPr algn="ctr"/>
                      <a:r>
                        <a:rPr lang="fr-FR" dirty="0"/>
                        <a:t>221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  <a:p>
                      <a:pPr algn="ctr"/>
                      <a:r>
                        <a:rPr lang="fr-FR" dirty="0"/>
                        <a:t>20,23 %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  <a:p>
                      <a:r>
                        <a:rPr lang="fr-FR" dirty="0"/>
                        <a:t>209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  <a:p>
                      <a:r>
                        <a:rPr lang="fr-FR" dirty="0"/>
                        <a:t>19,27%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  <a:p>
                      <a:pPr algn="ctr"/>
                      <a:r>
                        <a:rPr lang="fr-FR" dirty="0"/>
                        <a:t>176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  <a:p>
                      <a:pPr algn="ctr"/>
                      <a:r>
                        <a:rPr lang="fr-FR" dirty="0"/>
                        <a:t>18,23 %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62877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Total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263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16,46 %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260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16,27 %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16,57 %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65691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Total Homme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14,90 %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12,54 %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11,49 %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45522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Total Femme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17,34 %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225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17,80 %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17,70 %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9928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7788668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122AF2C-E4E4-21F7-0CD8-5EB9F9AC5F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fr-FR" sz="2800" dirty="0"/>
              <a:t>Egalité Homme/Femme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DE5B6E2-697F-5C77-AE51-AD45320E91D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60648"/>
            <a:ext cx="1284849" cy="1008112"/>
          </a:xfrm>
          <a:prstGeom prst="rect">
            <a:avLst/>
          </a:prstGeom>
        </p:spPr>
      </p:pic>
      <p:graphicFrame>
        <p:nvGraphicFramePr>
          <p:cNvPr id="9" name="Espace réservé du contenu 6">
            <a:extLst>
              <a:ext uri="{FF2B5EF4-FFF2-40B4-BE49-F238E27FC236}">
                <a16:creationId xmlns:a16="http://schemas.microsoft.com/office/drawing/2014/main" id="{F5242815-AD3C-39DF-E178-0F73B2225C0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34366956"/>
              </p:ext>
            </p:extLst>
          </p:nvPr>
        </p:nvGraphicFramePr>
        <p:xfrm>
          <a:off x="128373" y="2060848"/>
          <a:ext cx="8887253" cy="40233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0305">
                  <a:extLst>
                    <a:ext uri="{9D8B030D-6E8A-4147-A177-3AD203B41FA5}">
                      <a16:colId xmlns:a16="http://schemas.microsoft.com/office/drawing/2014/main" val="3675200963"/>
                    </a:ext>
                  </a:extLst>
                </a:gridCol>
                <a:gridCol w="360040">
                  <a:extLst>
                    <a:ext uri="{9D8B030D-6E8A-4147-A177-3AD203B41FA5}">
                      <a16:colId xmlns:a16="http://schemas.microsoft.com/office/drawing/2014/main" val="2710853874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828937648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1024099695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475563317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951675404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409763812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1618103993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1840062584"/>
                    </a:ext>
                  </a:extLst>
                </a:gridCol>
                <a:gridCol w="1080124">
                  <a:extLst>
                    <a:ext uri="{9D8B030D-6E8A-4147-A177-3AD203B41FA5}">
                      <a16:colId xmlns:a16="http://schemas.microsoft.com/office/drawing/2014/main" val="3776582930"/>
                    </a:ext>
                  </a:extLst>
                </a:gridCol>
              </a:tblGrid>
              <a:tr h="893141">
                <a:tc gridSpan="2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 dirty="0">
                          <a:effectLst/>
                          <a:latin typeface="Arial" panose="020B0604020202020204" pitchFamily="34" charset="0"/>
                        </a:rPr>
                        <a:t>Somme des rémunérations sans charges (hors primes et indemnités)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 dirty="0">
                          <a:effectLst/>
                          <a:latin typeface="Arial" panose="020B0604020202020204" pitchFamily="34" charset="0"/>
                        </a:rPr>
                        <a:t>Somme des primes et indemnités versées sans charges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3690362"/>
                  </a:ext>
                </a:extLst>
              </a:tr>
              <a:tr h="475011">
                <a:tc gridSpan="2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Hommes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Femmes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Hommes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Femmes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1044574"/>
                  </a:ext>
                </a:extLst>
              </a:tr>
              <a:tr h="470818">
                <a:tc gridSpan="2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Année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Temps Plein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Temps partiel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Temps Plein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Temps partiel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Temps Plein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Temps partiel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Temps Plein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Temps partiel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9496797"/>
                  </a:ext>
                </a:extLst>
              </a:tr>
              <a:tr h="782670">
                <a:tc rowSpan="3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fr-FR" sz="1200" b="0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endParaRPr lang="fr-FR" sz="1200" b="0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endParaRPr lang="fr-FR" sz="1200" b="0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endParaRPr lang="fr-FR" sz="1200" b="0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endParaRPr lang="fr-FR" sz="1200" b="0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fr-FR" sz="1200" b="1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2 179 060,94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196 571,62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10 573 909,13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2 240 168,30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988 766,65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101 388,77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4 128 825,73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910 032,78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47604664"/>
                  </a:ext>
                </a:extLst>
              </a:tr>
              <a:tr h="619011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2 201 470,41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227 391,17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9 564 924,71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2 339 620,49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1 171 727,16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118 518,03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4 428 050,80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1 098 423,28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30783559"/>
                  </a:ext>
                </a:extLst>
              </a:tr>
              <a:tr h="78267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1 982 514,61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180 812,36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9 207 043,51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1 999 826,83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878 199,10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73 776,22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3 209 120,47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821 537,27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74573599"/>
                  </a:ext>
                </a:extLst>
              </a:tr>
            </a:tbl>
          </a:graphicData>
        </a:graphic>
      </p:graphicFrame>
      <p:sp>
        <p:nvSpPr>
          <p:cNvPr id="13" name="Espace réservé du contenu 5">
            <a:extLst>
              <a:ext uri="{FF2B5EF4-FFF2-40B4-BE49-F238E27FC236}">
                <a16:creationId xmlns:a16="http://schemas.microsoft.com/office/drawing/2014/main" id="{C29F9933-61BB-3A90-B5E5-498596C56B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780" y="1573399"/>
            <a:ext cx="202491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indent="0" algn="ctr">
              <a:buNone/>
            </a:pPr>
            <a:r>
              <a:rPr lang="fr-FR" sz="2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Catégorie A</a:t>
            </a:r>
          </a:p>
        </p:txBody>
      </p:sp>
    </p:spTree>
    <p:extLst>
      <p:ext uri="{BB962C8B-B14F-4D97-AF65-F5344CB8AC3E}">
        <p14:creationId xmlns:p14="http://schemas.microsoft.com/office/powerpoint/2010/main" val="182642673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122AF2C-E4E4-21F7-0CD8-5EB9F9AC5F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fr-FR" sz="2800" dirty="0"/>
              <a:t>Egalité Homme/Femme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DE5B6E2-697F-5C77-AE51-AD45320E91D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60648"/>
            <a:ext cx="1284849" cy="1008112"/>
          </a:xfrm>
          <a:prstGeom prst="rect">
            <a:avLst/>
          </a:prstGeom>
        </p:spPr>
      </p:pic>
      <p:graphicFrame>
        <p:nvGraphicFramePr>
          <p:cNvPr id="9" name="Espace réservé du contenu 6">
            <a:extLst>
              <a:ext uri="{FF2B5EF4-FFF2-40B4-BE49-F238E27FC236}">
                <a16:creationId xmlns:a16="http://schemas.microsoft.com/office/drawing/2014/main" id="{F5242815-AD3C-39DF-E178-0F73B2225C0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94613880"/>
              </p:ext>
            </p:extLst>
          </p:nvPr>
        </p:nvGraphicFramePr>
        <p:xfrm>
          <a:off x="128373" y="2060848"/>
          <a:ext cx="8887253" cy="40233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0305">
                  <a:extLst>
                    <a:ext uri="{9D8B030D-6E8A-4147-A177-3AD203B41FA5}">
                      <a16:colId xmlns:a16="http://schemas.microsoft.com/office/drawing/2014/main" val="3675200963"/>
                    </a:ext>
                  </a:extLst>
                </a:gridCol>
                <a:gridCol w="360040">
                  <a:extLst>
                    <a:ext uri="{9D8B030D-6E8A-4147-A177-3AD203B41FA5}">
                      <a16:colId xmlns:a16="http://schemas.microsoft.com/office/drawing/2014/main" val="2710853874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828937648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1024099695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475563317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951675404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409763812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1618103993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1840062584"/>
                    </a:ext>
                  </a:extLst>
                </a:gridCol>
                <a:gridCol w="1080124">
                  <a:extLst>
                    <a:ext uri="{9D8B030D-6E8A-4147-A177-3AD203B41FA5}">
                      <a16:colId xmlns:a16="http://schemas.microsoft.com/office/drawing/2014/main" val="3776582930"/>
                    </a:ext>
                  </a:extLst>
                </a:gridCol>
              </a:tblGrid>
              <a:tr h="893141">
                <a:tc gridSpan="2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 dirty="0">
                          <a:effectLst/>
                          <a:latin typeface="Arial" panose="020B0604020202020204" pitchFamily="34" charset="0"/>
                        </a:rPr>
                        <a:t>Somme des rémunérations sans charges (hors primes et indemnités)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 dirty="0">
                          <a:effectLst/>
                          <a:latin typeface="Arial" panose="020B0604020202020204" pitchFamily="34" charset="0"/>
                        </a:rPr>
                        <a:t>Somme des primes et indemnités versées sans charges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3690362"/>
                  </a:ext>
                </a:extLst>
              </a:tr>
              <a:tr h="475011">
                <a:tc gridSpan="2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Hommes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Femmes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Hommes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Femmes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1044574"/>
                  </a:ext>
                </a:extLst>
              </a:tr>
              <a:tr h="470818">
                <a:tc gridSpan="2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Année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Temps Plein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Temps partiel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Temps Plein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Temps partiel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Temps Plein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Temps partiel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Temps Plein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Temps partiel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9496797"/>
                  </a:ext>
                </a:extLst>
              </a:tr>
              <a:tr h="782670">
                <a:tc rowSpan="3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fr-FR" sz="1200" b="0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endParaRPr lang="fr-FR" sz="1200" b="0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endParaRPr lang="fr-FR" sz="1200" b="0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endParaRPr lang="fr-FR" sz="1200" b="0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endParaRPr lang="fr-FR" sz="1200" b="0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fr-FR" sz="1200" b="1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2 179 060,94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196 571,62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10 573 909,13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2 240 168,30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988 766,65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101 388,77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4 128 825,73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910 032,78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47604664"/>
                  </a:ext>
                </a:extLst>
              </a:tr>
              <a:tr h="619011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1 018 060,92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33 867,68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9 694 626,74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1 578 830,09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591 711,40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18 148,79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5 169 669,00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787 420,99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30783559"/>
                  </a:ext>
                </a:extLst>
              </a:tr>
              <a:tr h="78267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936 987,72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51 002,88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8 739 276,86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1 392 102,15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418 275,53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26 722,09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3 266 637,12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484 696,72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74573599"/>
                  </a:ext>
                </a:extLst>
              </a:tr>
            </a:tbl>
          </a:graphicData>
        </a:graphic>
      </p:graphicFrame>
      <p:sp>
        <p:nvSpPr>
          <p:cNvPr id="3" name="Espace réservé du contenu 5">
            <a:extLst>
              <a:ext uri="{FF2B5EF4-FFF2-40B4-BE49-F238E27FC236}">
                <a16:creationId xmlns:a16="http://schemas.microsoft.com/office/drawing/2014/main" id="{1B521D04-E78E-8EDB-24C4-8820D294CB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428" y="1573399"/>
            <a:ext cx="1973617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indent="0" algn="ctr">
              <a:buNone/>
            </a:pPr>
            <a:r>
              <a:rPr lang="fr-FR" sz="2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Catégorie B</a:t>
            </a:r>
          </a:p>
        </p:txBody>
      </p:sp>
    </p:spTree>
    <p:extLst>
      <p:ext uri="{BB962C8B-B14F-4D97-AF65-F5344CB8AC3E}">
        <p14:creationId xmlns:p14="http://schemas.microsoft.com/office/powerpoint/2010/main" val="341838244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122AF2C-E4E4-21F7-0CD8-5EB9F9AC5F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fr-FR" sz="2800" dirty="0"/>
              <a:t>Egalité Homme/Femme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DE5B6E2-697F-5C77-AE51-AD45320E91D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60648"/>
            <a:ext cx="1284849" cy="1008112"/>
          </a:xfrm>
          <a:prstGeom prst="rect">
            <a:avLst/>
          </a:prstGeom>
        </p:spPr>
      </p:pic>
      <p:graphicFrame>
        <p:nvGraphicFramePr>
          <p:cNvPr id="9" name="Espace réservé du contenu 6">
            <a:extLst>
              <a:ext uri="{FF2B5EF4-FFF2-40B4-BE49-F238E27FC236}">
                <a16:creationId xmlns:a16="http://schemas.microsoft.com/office/drawing/2014/main" id="{F5242815-AD3C-39DF-E178-0F73B2225C0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1522509"/>
              </p:ext>
            </p:extLst>
          </p:nvPr>
        </p:nvGraphicFramePr>
        <p:xfrm>
          <a:off x="128373" y="2060848"/>
          <a:ext cx="8887253" cy="40233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0305">
                  <a:extLst>
                    <a:ext uri="{9D8B030D-6E8A-4147-A177-3AD203B41FA5}">
                      <a16:colId xmlns:a16="http://schemas.microsoft.com/office/drawing/2014/main" val="3675200963"/>
                    </a:ext>
                  </a:extLst>
                </a:gridCol>
                <a:gridCol w="360040">
                  <a:extLst>
                    <a:ext uri="{9D8B030D-6E8A-4147-A177-3AD203B41FA5}">
                      <a16:colId xmlns:a16="http://schemas.microsoft.com/office/drawing/2014/main" val="2710853874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828937648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1024099695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475563317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951675404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409763812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1618103993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1840062584"/>
                    </a:ext>
                  </a:extLst>
                </a:gridCol>
                <a:gridCol w="1080124">
                  <a:extLst>
                    <a:ext uri="{9D8B030D-6E8A-4147-A177-3AD203B41FA5}">
                      <a16:colId xmlns:a16="http://schemas.microsoft.com/office/drawing/2014/main" val="3776582930"/>
                    </a:ext>
                  </a:extLst>
                </a:gridCol>
              </a:tblGrid>
              <a:tr h="893141">
                <a:tc gridSpan="2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 dirty="0">
                          <a:effectLst/>
                          <a:latin typeface="Arial" panose="020B0604020202020204" pitchFamily="34" charset="0"/>
                        </a:rPr>
                        <a:t>Somme des rémunérations sans charges (hors primes et indemnités)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 dirty="0">
                          <a:effectLst/>
                          <a:latin typeface="Arial" panose="020B0604020202020204" pitchFamily="34" charset="0"/>
                        </a:rPr>
                        <a:t>Somme des primes et indemnités versées sans charges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3690362"/>
                  </a:ext>
                </a:extLst>
              </a:tr>
              <a:tr h="475011">
                <a:tc gridSpan="2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Hommes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Femmes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Hommes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Femmes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1044574"/>
                  </a:ext>
                </a:extLst>
              </a:tr>
              <a:tr h="470818">
                <a:tc gridSpan="2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Année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Temps Plein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Temps partiel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Temps Plein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Temps partiel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Temps Plein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Temps partiel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Temps Plein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Temps partiel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9496797"/>
                  </a:ext>
                </a:extLst>
              </a:tr>
              <a:tr h="782670">
                <a:tc rowSpan="3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fr-FR" sz="1200" b="0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endParaRPr lang="fr-FR" sz="1200" b="0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endParaRPr lang="fr-FR" sz="1200" b="0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endParaRPr lang="fr-FR" sz="1200" b="0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endParaRPr lang="fr-FR" sz="1200" b="0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fr-FR" sz="1200" b="1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3 358 083,37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71 549,16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5 825 831,71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366 469,87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1 275 871,84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17 593,38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2 009 790,19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141 793,51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47604664"/>
                  </a:ext>
                </a:extLst>
              </a:tr>
              <a:tr h="619011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3 240 048,83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81 336,56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5 597 598,67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293 991,18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1 451 462,73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26 006,01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2 405 384,16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120 455,42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30783559"/>
                  </a:ext>
                </a:extLst>
              </a:tr>
              <a:tr h="78267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2 852 745,00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38 265,78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4 201 621,30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199 134,05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847 511,28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10 396,12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1 161 717,36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47 854,38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74573599"/>
                  </a:ext>
                </a:extLst>
              </a:tr>
            </a:tbl>
          </a:graphicData>
        </a:graphic>
      </p:graphicFrame>
      <p:sp>
        <p:nvSpPr>
          <p:cNvPr id="3" name="Espace réservé du contenu 5">
            <a:extLst>
              <a:ext uri="{FF2B5EF4-FFF2-40B4-BE49-F238E27FC236}">
                <a16:creationId xmlns:a16="http://schemas.microsoft.com/office/drawing/2014/main" id="{306E51DA-DCF7-B6D7-ABBF-448DF16FCD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559" y="1573399"/>
            <a:ext cx="2047356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indent="0" algn="ctr">
              <a:buNone/>
            </a:pPr>
            <a:r>
              <a:rPr lang="fr-FR" sz="2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Catégorie C</a:t>
            </a:r>
          </a:p>
        </p:txBody>
      </p:sp>
    </p:spTree>
    <p:extLst>
      <p:ext uri="{BB962C8B-B14F-4D97-AF65-F5344CB8AC3E}">
        <p14:creationId xmlns:p14="http://schemas.microsoft.com/office/powerpoint/2010/main" val="410315499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122AF2C-E4E4-21F7-0CD8-5EB9F9AC5F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fr-FR" sz="2800" dirty="0"/>
              <a:t>Egalité Homme/Femme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DE5B6E2-697F-5C77-AE51-AD45320E91D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60648"/>
            <a:ext cx="1284849" cy="1008112"/>
          </a:xfrm>
          <a:prstGeom prst="rect">
            <a:avLst/>
          </a:prstGeom>
        </p:spPr>
      </p:pic>
      <p:graphicFrame>
        <p:nvGraphicFramePr>
          <p:cNvPr id="9" name="Espace réservé du contenu 6">
            <a:extLst>
              <a:ext uri="{FF2B5EF4-FFF2-40B4-BE49-F238E27FC236}">
                <a16:creationId xmlns:a16="http://schemas.microsoft.com/office/drawing/2014/main" id="{F5242815-AD3C-39DF-E178-0F73B2225C0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14900069"/>
              </p:ext>
            </p:extLst>
          </p:nvPr>
        </p:nvGraphicFramePr>
        <p:xfrm>
          <a:off x="128373" y="2060848"/>
          <a:ext cx="8887253" cy="40565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0305">
                  <a:extLst>
                    <a:ext uri="{9D8B030D-6E8A-4147-A177-3AD203B41FA5}">
                      <a16:colId xmlns:a16="http://schemas.microsoft.com/office/drawing/2014/main" val="3675200963"/>
                    </a:ext>
                  </a:extLst>
                </a:gridCol>
                <a:gridCol w="360040">
                  <a:extLst>
                    <a:ext uri="{9D8B030D-6E8A-4147-A177-3AD203B41FA5}">
                      <a16:colId xmlns:a16="http://schemas.microsoft.com/office/drawing/2014/main" val="2710853874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828937648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1024099695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475563317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951675404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409763812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1618103993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1840062584"/>
                    </a:ext>
                  </a:extLst>
                </a:gridCol>
                <a:gridCol w="1080124">
                  <a:extLst>
                    <a:ext uri="{9D8B030D-6E8A-4147-A177-3AD203B41FA5}">
                      <a16:colId xmlns:a16="http://schemas.microsoft.com/office/drawing/2014/main" val="3776582930"/>
                    </a:ext>
                  </a:extLst>
                </a:gridCol>
              </a:tblGrid>
              <a:tr h="893141">
                <a:tc gridSpan="2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 dirty="0">
                          <a:effectLst/>
                          <a:latin typeface="Arial" panose="020B0604020202020204" pitchFamily="34" charset="0"/>
                        </a:rPr>
                        <a:t>Somme des rémunérations sans charges (hors primes et indemnités)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 dirty="0">
                          <a:effectLst/>
                          <a:latin typeface="Arial" panose="020B0604020202020204" pitchFamily="34" charset="0"/>
                        </a:rPr>
                        <a:t>Somme des primes et indemnités versées sans charges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3690362"/>
                  </a:ext>
                </a:extLst>
              </a:tr>
              <a:tr h="475011">
                <a:tc gridSpan="2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Hommes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Femmes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Hommes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Femmes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1044574"/>
                  </a:ext>
                </a:extLst>
              </a:tr>
              <a:tr h="504056">
                <a:tc gridSpan="2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Année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Temps Plein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Temps partiel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Temps Plein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Temps partiel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Temps Plein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Temps partiel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Temps Plein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Temps partiel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9496797"/>
                  </a:ext>
                </a:extLst>
              </a:tr>
              <a:tr h="782670">
                <a:tc rowSpan="3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fr-FR" sz="1200" b="1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fr-FR" sz="1200" b="1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T</a:t>
                      </a:r>
                    </a:p>
                    <a:p>
                      <a:pPr marL="0" algn="ctr" defTabSz="914400" rtl="0" eaLnBrk="1" latinLnBrk="0" hangingPunct="1"/>
                      <a:endParaRPr lang="fr-FR" sz="1200" b="1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fr-FR" sz="1200" b="1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O</a:t>
                      </a:r>
                    </a:p>
                    <a:p>
                      <a:pPr marL="0" algn="ctr" defTabSz="914400" rtl="0" eaLnBrk="1" latinLnBrk="0" hangingPunct="1"/>
                      <a:endParaRPr lang="fr-FR" sz="1200" b="1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fr-FR" sz="1200" b="1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T</a:t>
                      </a:r>
                    </a:p>
                    <a:p>
                      <a:pPr marL="0" algn="ctr" defTabSz="914400" rtl="0" eaLnBrk="1" latinLnBrk="0" hangingPunct="1"/>
                      <a:endParaRPr lang="fr-FR" sz="1200" b="1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fr-FR" sz="1200" b="1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</a:p>
                    <a:p>
                      <a:pPr marL="0" algn="ctr" defTabSz="914400" rtl="0" eaLnBrk="1" latinLnBrk="0" hangingPunct="1"/>
                      <a:endParaRPr lang="fr-FR" sz="1200" b="1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fr-FR" sz="1200" b="1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6 418 485,24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306 509,58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26 121 185,11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4 199 570,96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2 782 593,12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133 797,45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10 847 787,09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1 760 530,10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47604664"/>
                  </a:ext>
                </a:extLst>
              </a:tr>
              <a:tr h="619011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6 459 580,16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342 595,41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24 857 150,12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4 212 441,75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3 214 901,30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162 672,84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12 003 103,96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2 006 299,69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30783559"/>
                  </a:ext>
                </a:extLst>
              </a:tr>
              <a:tr h="78267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5 772 247,32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270 081,03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22 147 941,66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3 591 063,02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2 143 985,90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110 894,44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7 637 474,95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1 354 088,37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74573599"/>
                  </a:ext>
                </a:extLst>
              </a:tr>
            </a:tbl>
          </a:graphicData>
        </a:graphic>
      </p:graphicFrame>
      <p:sp>
        <p:nvSpPr>
          <p:cNvPr id="3" name="Espace réservé du contenu 5">
            <a:extLst>
              <a:ext uri="{FF2B5EF4-FFF2-40B4-BE49-F238E27FC236}">
                <a16:creationId xmlns:a16="http://schemas.microsoft.com/office/drawing/2014/main" id="{C60F753F-A11D-3BAC-34EC-05944CDD32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8460" y="1573399"/>
            <a:ext cx="108555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indent="0" algn="ctr">
              <a:buNone/>
            </a:pPr>
            <a:r>
              <a:rPr lang="fr-FR" sz="2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TOTAL</a:t>
            </a:r>
          </a:p>
        </p:txBody>
      </p:sp>
    </p:spTree>
    <p:extLst>
      <p:ext uri="{BB962C8B-B14F-4D97-AF65-F5344CB8AC3E}">
        <p14:creationId xmlns:p14="http://schemas.microsoft.com/office/powerpoint/2010/main" val="228594628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122AF2C-E4E4-21F7-0CD8-5EB9F9AC5F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fr-FR" sz="2800" dirty="0"/>
              <a:t>Egalité Homme/Femme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DE5B6E2-697F-5C77-AE51-AD45320E91D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60648"/>
            <a:ext cx="1284849" cy="1008112"/>
          </a:xfrm>
          <a:prstGeom prst="rect">
            <a:avLst/>
          </a:prstGeom>
        </p:spPr>
      </p:pic>
      <p:graphicFrame>
        <p:nvGraphicFramePr>
          <p:cNvPr id="9" name="Espace réservé du contenu 6">
            <a:extLst>
              <a:ext uri="{FF2B5EF4-FFF2-40B4-BE49-F238E27FC236}">
                <a16:creationId xmlns:a16="http://schemas.microsoft.com/office/drawing/2014/main" id="{F5242815-AD3C-39DF-E178-0F73B2225C0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54533259"/>
              </p:ext>
            </p:extLst>
          </p:nvPr>
        </p:nvGraphicFramePr>
        <p:xfrm>
          <a:off x="215516" y="2284256"/>
          <a:ext cx="8712968" cy="40565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2651">
                  <a:extLst>
                    <a:ext uri="{9D8B030D-6E8A-4147-A177-3AD203B41FA5}">
                      <a16:colId xmlns:a16="http://schemas.microsoft.com/office/drawing/2014/main" val="3675200963"/>
                    </a:ext>
                  </a:extLst>
                </a:gridCol>
                <a:gridCol w="465338">
                  <a:extLst>
                    <a:ext uri="{9D8B030D-6E8A-4147-A177-3AD203B41FA5}">
                      <a16:colId xmlns:a16="http://schemas.microsoft.com/office/drawing/2014/main" val="2710853874"/>
                    </a:ext>
                  </a:extLst>
                </a:gridCol>
                <a:gridCol w="805388">
                  <a:extLst>
                    <a:ext uri="{9D8B030D-6E8A-4147-A177-3AD203B41FA5}">
                      <a16:colId xmlns:a16="http://schemas.microsoft.com/office/drawing/2014/main" val="828937648"/>
                    </a:ext>
                  </a:extLst>
                </a:gridCol>
                <a:gridCol w="1058938">
                  <a:extLst>
                    <a:ext uri="{9D8B030D-6E8A-4147-A177-3AD203B41FA5}">
                      <a16:colId xmlns:a16="http://schemas.microsoft.com/office/drawing/2014/main" val="1024099695"/>
                    </a:ext>
                  </a:extLst>
                </a:gridCol>
                <a:gridCol w="1129534">
                  <a:extLst>
                    <a:ext uri="{9D8B030D-6E8A-4147-A177-3AD203B41FA5}">
                      <a16:colId xmlns:a16="http://schemas.microsoft.com/office/drawing/2014/main" val="2475563317"/>
                    </a:ext>
                  </a:extLst>
                </a:gridCol>
                <a:gridCol w="1058938">
                  <a:extLst>
                    <a:ext uri="{9D8B030D-6E8A-4147-A177-3AD203B41FA5}">
                      <a16:colId xmlns:a16="http://schemas.microsoft.com/office/drawing/2014/main" val="951675404"/>
                    </a:ext>
                  </a:extLst>
                </a:gridCol>
                <a:gridCol w="988342">
                  <a:extLst>
                    <a:ext uri="{9D8B030D-6E8A-4147-A177-3AD203B41FA5}">
                      <a16:colId xmlns:a16="http://schemas.microsoft.com/office/drawing/2014/main" val="2409763812"/>
                    </a:ext>
                  </a:extLst>
                </a:gridCol>
                <a:gridCol w="776556">
                  <a:extLst>
                    <a:ext uri="{9D8B030D-6E8A-4147-A177-3AD203B41FA5}">
                      <a16:colId xmlns:a16="http://schemas.microsoft.com/office/drawing/2014/main" val="1618103993"/>
                    </a:ext>
                  </a:extLst>
                </a:gridCol>
                <a:gridCol w="988342">
                  <a:extLst>
                    <a:ext uri="{9D8B030D-6E8A-4147-A177-3AD203B41FA5}">
                      <a16:colId xmlns:a16="http://schemas.microsoft.com/office/drawing/2014/main" val="1840062584"/>
                    </a:ext>
                  </a:extLst>
                </a:gridCol>
                <a:gridCol w="1058941">
                  <a:extLst>
                    <a:ext uri="{9D8B030D-6E8A-4147-A177-3AD203B41FA5}">
                      <a16:colId xmlns:a16="http://schemas.microsoft.com/office/drawing/2014/main" val="3776582930"/>
                    </a:ext>
                  </a:extLst>
                </a:gridCol>
              </a:tblGrid>
              <a:tr h="893141">
                <a:tc gridSpan="2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 kern="1200" dirty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ETPR moyen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 kern="1200" dirty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Effectifs physique moyen sur l'année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3690362"/>
                  </a:ext>
                </a:extLst>
              </a:tr>
              <a:tr h="475011">
                <a:tc gridSpan="2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Hommes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Femmes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Hommes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Femmes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1044574"/>
                  </a:ext>
                </a:extLst>
              </a:tr>
              <a:tr h="504056">
                <a:tc gridSpan="2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Année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Temps Plein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Temps partiel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Temps Plein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Temps partiel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Temps Plein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Temps partiel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Temps Plein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Temps partiel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9496797"/>
                  </a:ext>
                </a:extLst>
              </a:tr>
              <a:tr h="782670">
                <a:tc rowSpan="3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fr-FR" sz="1200" b="1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endParaRPr lang="fr-FR" sz="1200" b="1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endParaRPr lang="fr-FR" sz="1200" b="1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endParaRPr lang="fr-FR" sz="1200" b="1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fr-FR" sz="1200" b="1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63,61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5,83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354,39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70,77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64,42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6,92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361,50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90,92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47604664"/>
                  </a:ext>
                </a:extLst>
              </a:tr>
              <a:tr h="619011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64,49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6,34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327,64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75,79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65,00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7,42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336,58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95,75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30783559"/>
                  </a:ext>
                </a:extLst>
              </a:tr>
              <a:tr h="78267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4,66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321,33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65,78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61,75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5,33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334,25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86,42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74573599"/>
                  </a:ext>
                </a:extLst>
              </a:tr>
            </a:tbl>
          </a:graphicData>
        </a:graphic>
      </p:graphicFrame>
      <p:sp>
        <p:nvSpPr>
          <p:cNvPr id="3" name="Espace réservé du contenu 5">
            <a:extLst>
              <a:ext uri="{FF2B5EF4-FFF2-40B4-BE49-F238E27FC236}">
                <a16:creationId xmlns:a16="http://schemas.microsoft.com/office/drawing/2014/main" id="{F3113B4B-18BF-A407-1413-1D11F9F700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784" y="1573399"/>
            <a:ext cx="202491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indent="0" algn="ctr">
              <a:buNone/>
            </a:pPr>
            <a:r>
              <a:rPr lang="fr-FR" sz="2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Catégorie A</a:t>
            </a:r>
          </a:p>
        </p:txBody>
      </p:sp>
    </p:spTree>
    <p:extLst>
      <p:ext uri="{BB962C8B-B14F-4D97-AF65-F5344CB8AC3E}">
        <p14:creationId xmlns:p14="http://schemas.microsoft.com/office/powerpoint/2010/main" val="3078586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122AF2C-E4E4-21F7-0CD8-5EB9F9AC5F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fr-FR" sz="2800" dirty="0"/>
              <a:t>Egalité Homme/Femme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DE5B6E2-697F-5C77-AE51-AD45320E91D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60648"/>
            <a:ext cx="1284849" cy="1008112"/>
          </a:xfrm>
          <a:prstGeom prst="rect">
            <a:avLst/>
          </a:prstGeom>
        </p:spPr>
      </p:pic>
      <p:graphicFrame>
        <p:nvGraphicFramePr>
          <p:cNvPr id="9" name="Espace réservé du contenu 6">
            <a:extLst>
              <a:ext uri="{FF2B5EF4-FFF2-40B4-BE49-F238E27FC236}">
                <a16:creationId xmlns:a16="http://schemas.microsoft.com/office/drawing/2014/main" id="{F5242815-AD3C-39DF-E178-0F73B2225C0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09904788"/>
              </p:ext>
            </p:extLst>
          </p:nvPr>
        </p:nvGraphicFramePr>
        <p:xfrm>
          <a:off x="215516" y="2284256"/>
          <a:ext cx="8712968" cy="40565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2651">
                  <a:extLst>
                    <a:ext uri="{9D8B030D-6E8A-4147-A177-3AD203B41FA5}">
                      <a16:colId xmlns:a16="http://schemas.microsoft.com/office/drawing/2014/main" val="3675200963"/>
                    </a:ext>
                  </a:extLst>
                </a:gridCol>
                <a:gridCol w="465338">
                  <a:extLst>
                    <a:ext uri="{9D8B030D-6E8A-4147-A177-3AD203B41FA5}">
                      <a16:colId xmlns:a16="http://schemas.microsoft.com/office/drawing/2014/main" val="2710853874"/>
                    </a:ext>
                  </a:extLst>
                </a:gridCol>
                <a:gridCol w="805388">
                  <a:extLst>
                    <a:ext uri="{9D8B030D-6E8A-4147-A177-3AD203B41FA5}">
                      <a16:colId xmlns:a16="http://schemas.microsoft.com/office/drawing/2014/main" val="828937648"/>
                    </a:ext>
                  </a:extLst>
                </a:gridCol>
                <a:gridCol w="1058938">
                  <a:extLst>
                    <a:ext uri="{9D8B030D-6E8A-4147-A177-3AD203B41FA5}">
                      <a16:colId xmlns:a16="http://schemas.microsoft.com/office/drawing/2014/main" val="1024099695"/>
                    </a:ext>
                  </a:extLst>
                </a:gridCol>
                <a:gridCol w="1129534">
                  <a:extLst>
                    <a:ext uri="{9D8B030D-6E8A-4147-A177-3AD203B41FA5}">
                      <a16:colId xmlns:a16="http://schemas.microsoft.com/office/drawing/2014/main" val="2475563317"/>
                    </a:ext>
                  </a:extLst>
                </a:gridCol>
                <a:gridCol w="1058938">
                  <a:extLst>
                    <a:ext uri="{9D8B030D-6E8A-4147-A177-3AD203B41FA5}">
                      <a16:colId xmlns:a16="http://schemas.microsoft.com/office/drawing/2014/main" val="951675404"/>
                    </a:ext>
                  </a:extLst>
                </a:gridCol>
                <a:gridCol w="988342">
                  <a:extLst>
                    <a:ext uri="{9D8B030D-6E8A-4147-A177-3AD203B41FA5}">
                      <a16:colId xmlns:a16="http://schemas.microsoft.com/office/drawing/2014/main" val="2409763812"/>
                    </a:ext>
                  </a:extLst>
                </a:gridCol>
                <a:gridCol w="776556">
                  <a:extLst>
                    <a:ext uri="{9D8B030D-6E8A-4147-A177-3AD203B41FA5}">
                      <a16:colId xmlns:a16="http://schemas.microsoft.com/office/drawing/2014/main" val="1618103993"/>
                    </a:ext>
                  </a:extLst>
                </a:gridCol>
                <a:gridCol w="988342">
                  <a:extLst>
                    <a:ext uri="{9D8B030D-6E8A-4147-A177-3AD203B41FA5}">
                      <a16:colId xmlns:a16="http://schemas.microsoft.com/office/drawing/2014/main" val="1840062584"/>
                    </a:ext>
                  </a:extLst>
                </a:gridCol>
                <a:gridCol w="1058941">
                  <a:extLst>
                    <a:ext uri="{9D8B030D-6E8A-4147-A177-3AD203B41FA5}">
                      <a16:colId xmlns:a16="http://schemas.microsoft.com/office/drawing/2014/main" val="3776582930"/>
                    </a:ext>
                  </a:extLst>
                </a:gridCol>
              </a:tblGrid>
              <a:tr h="893141">
                <a:tc gridSpan="2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 kern="1200" dirty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ETPR moyen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 kern="1200" dirty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Effectifs physique moyen sur l'année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3690362"/>
                  </a:ext>
                </a:extLst>
              </a:tr>
              <a:tr h="475011">
                <a:tc gridSpan="2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Hommes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Femmes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Hommes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Femmes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1044574"/>
                  </a:ext>
                </a:extLst>
              </a:tr>
              <a:tr h="504056">
                <a:tc gridSpan="2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Année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Temps Plein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Temps partiel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Temps Plein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Temps partiel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Temps Plein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Temps partiel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Temps Plein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Temps partiel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9496797"/>
                  </a:ext>
                </a:extLst>
              </a:tr>
              <a:tr h="782670">
                <a:tc rowSpan="3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fr-FR" sz="1200" b="1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endParaRPr lang="fr-FR" sz="1200" b="1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endParaRPr lang="fr-FR" sz="1200" b="1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endParaRPr lang="fr-FR" sz="1200" b="1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fr-FR" sz="1200" b="1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36,06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1,52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412,22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64,30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36,83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1,67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435,25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77,67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47604664"/>
                  </a:ext>
                </a:extLst>
              </a:tr>
              <a:tr h="619011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41,18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1,45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419,27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64,48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41,67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1,67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446,42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78,08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30783559"/>
                  </a:ext>
                </a:extLst>
              </a:tr>
              <a:tr h="78267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38,92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2,27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378,17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57,66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42,08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2,50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414,83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71,75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74573599"/>
                  </a:ext>
                </a:extLst>
              </a:tr>
            </a:tbl>
          </a:graphicData>
        </a:graphic>
      </p:graphicFrame>
      <p:sp>
        <p:nvSpPr>
          <p:cNvPr id="3" name="Espace réservé du contenu 5">
            <a:extLst>
              <a:ext uri="{FF2B5EF4-FFF2-40B4-BE49-F238E27FC236}">
                <a16:creationId xmlns:a16="http://schemas.microsoft.com/office/drawing/2014/main" id="{F3113B4B-18BF-A407-1413-1D11F9F700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432" y="1573399"/>
            <a:ext cx="1973618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indent="0" algn="ctr">
              <a:buNone/>
            </a:pPr>
            <a:r>
              <a:rPr lang="fr-FR" sz="2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Catégorie B</a:t>
            </a:r>
          </a:p>
        </p:txBody>
      </p:sp>
    </p:spTree>
    <p:extLst>
      <p:ext uri="{BB962C8B-B14F-4D97-AF65-F5344CB8AC3E}">
        <p14:creationId xmlns:p14="http://schemas.microsoft.com/office/powerpoint/2010/main" val="36191624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122AF2C-E4E4-21F7-0CD8-5EB9F9AC5F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fr-FR" sz="2800" dirty="0"/>
              <a:t>Effectifs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DE5B6E2-697F-5C77-AE51-AD45320E91D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60648"/>
            <a:ext cx="1284849" cy="1008112"/>
          </a:xfrm>
          <a:prstGeom prst="rect">
            <a:avLst/>
          </a:prstGeom>
        </p:spPr>
      </p:pic>
      <p:graphicFrame>
        <p:nvGraphicFramePr>
          <p:cNvPr id="9" name="Espace réservé du contenu 8">
            <a:extLst>
              <a:ext uri="{FF2B5EF4-FFF2-40B4-BE49-F238E27FC236}">
                <a16:creationId xmlns:a16="http://schemas.microsoft.com/office/drawing/2014/main" id="{F2B487E0-69FD-02CE-E135-ABBAB5F3580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84717354"/>
              </p:ext>
            </p:extLst>
          </p:nvPr>
        </p:nvGraphicFramePr>
        <p:xfrm>
          <a:off x="251519" y="2708920"/>
          <a:ext cx="8640961" cy="31683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3008">
                  <a:extLst>
                    <a:ext uri="{9D8B030D-6E8A-4147-A177-3AD203B41FA5}">
                      <a16:colId xmlns:a16="http://schemas.microsoft.com/office/drawing/2014/main" val="3820705030"/>
                    </a:ext>
                  </a:extLst>
                </a:gridCol>
                <a:gridCol w="1209718">
                  <a:extLst>
                    <a:ext uri="{9D8B030D-6E8A-4147-A177-3AD203B41FA5}">
                      <a16:colId xmlns:a16="http://schemas.microsoft.com/office/drawing/2014/main" val="1769793127"/>
                    </a:ext>
                  </a:extLst>
                </a:gridCol>
                <a:gridCol w="970543">
                  <a:extLst>
                    <a:ext uri="{9D8B030D-6E8A-4147-A177-3AD203B41FA5}">
                      <a16:colId xmlns:a16="http://schemas.microsoft.com/office/drawing/2014/main" val="3506024315"/>
                    </a:ext>
                  </a:extLst>
                </a:gridCol>
                <a:gridCol w="1234423">
                  <a:extLst>
                    <a:ext uri="{9D8B030D-6E8A-4147-A177-3AD203B41FA5}">
                      <a16:colId xmlns:a16="http://schemas.microsoft.com/office/drawing/2014/main" val="612211884"/>
                    </a:ext>
                  </a:extLst>
                </a:gridCol>
                <a:gridCol w="1234423">
                  <a:extLst>
                    <a:ext uri="{9D8B030D-6E8A-4147-A177-3AD203B41FA5}">
                      <a16:colId xmlns:a16="http://schemas.microsoft.com/office/drawing/2014/main" val="3602621048"/>
                    </a:ext>
                  </a:extLst>
                </a:gridCol>
                <a:gridCol w="1234423">
                  <a:extLst>
                    <a:ext uri="{9D8B030D-6E8A-4147-A177-3AD203B41FA5}">
                      <a16:colId xmlns:a16="http://schemas.microsoft.com/office/drawing/2014/main" val="1191832450"/>
                    </a:ext>
                  </a:extLst>
                </a:gridCol>
                <a:gridCol w="1234423">
                  <a:extLst>
                    <a:ext uri="{9D8B030D-6E8A-4147-A177-3AD203B41FA5}">
                      <a16:colId xmlns:a16="http://schemas.microsoft.com/office/drawing/2014/main" val="280359712"/>
                    </a:ext>
                  </a:extLst>
                </a:gridCol>
              </a:tblGrid>
              <a:tr h="417805">
                <a:tc gridSpan="7">
                  <a:txBody>
                    <a:bodyPr/>
                    <a:lstStyle/>
                    <a:p>
                      <a:pPr algn="ctr"/>
                      <a:r>
                        <a:rPr lang="fr-FR" dirty="0"/>
                        <a:t>Personnel Non Médical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6795706"/>
                  </a:ext>
                </a:extLst>
              </a:tr>
              <a:tr h="417805">
                <a:tc rowSpan="2">
                  <a:txBody>
                    <a:bodyPr/>
                    <a:lstStyle/>
                    <a:p>
                      <a:pPr algn="ctr"/>
                      <a:endParaRPr lang="fr-FR" sz="1800" b="1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fr-FR" sz="1800" b="1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CATEGORIE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2024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2023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2022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0666210"/>
                  </a:ext>
                </a:extLst>
              </a:tr>
              <a:tr h="661524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>
                          <a:solidFill>
                            <a:schemeClr val="tx2"/>
                          </a:solidFill>
                        </a:rPr>
                        <a:t>ETPR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Â</a:t>
                      </a:r>
                      <a:r>
                        <a:rPr lang="fr-FR" sz="1600" b="0" dirty="0">
                          <a:solidFill>
                            <a:schemeClr val="tx2"/>
                          </a:solidFill>
                        </a:rPr>
                        <a:t>ge Moyen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0" dirty="0">
                          <a:solidFill>
                            <a:schemeClr val="tx2"/>
                          </a:solidFill>
                        </a:rPr>
                        <a:t>ETPR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Â</a:t>
                      </a:r>
                      <a:r>
                        <a:rPr lang="fr-FR" sz="1600" b="0" dirty="0">
                          <a:solidFill>
                            <a:schemeClr val="tx2"/>
                          </a:solidFill>
                        </a:rPr>
                        <a:t>ge Moyen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0" dirty="0">
                          <a:solidFill>
                            <a:schemeClr val="tx2"/>
                          </a:solidFill>
                        </a:rPr>
                        <a:t>ETPR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Â</a:t>
                      </a:r>
                      <a:r>
                        <a:rPr lang="fr-FR" sz="1600" b="0" dirty="0">
                          <a:solidFill>
                            <a:schemeClr val="tx2"/>
                          </a:solidFill>
                        </a:rPr>
                        <a:t>ge Moyen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4257414"/>
                  </a:ext>
                </a:extLst>
              </a:tr>
              <a:tr h="417805"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tx2"/>
                          </a:solidFill>
                        </a:rPr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494,61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39,19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474,26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39,01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451,77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38,81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801189663"/>
                  </a:ext>
                </a:extLst>
              </a:tr>
              <a:tr h="417805"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tx2"/>
                          </a:solidFill>
                        </a:rPr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6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514,11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45,13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526,38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44,48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477,02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6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44,18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08250592"/>
                  </a:ext>
                </a:extLst>
              </a:tr>
              <a:tr h="417805"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tx2"/>
                          </a:solidFill>
                        </a:rPr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442,76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43,84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438,54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43,74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346,03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43,70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75203044"/>
                  </a:ext>
                </a:extLst>
              </a:tr>
              <a:tr h="417805">
                <a:tc>
                  <a:txBody>
                    <a:bodyPr/>
                    <a:lstStyle/>
                    <a:p>
                      <a:pPr algn="ctr"/>
                      <a:r>
                        <a:rPr lang="fr-FR" sz="1600" b="1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Total</a:t>
                      </a:r>
                      <a:endParaRPr lang="fr-FR" sz="16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1451,47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6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42,72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6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1 439,18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6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42,44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6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1 274,81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6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42,24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26280232"/>
                  </a:ext>
                </a:extLst>
              </a:tr>
            </a:tbl>
          </a:graphicData>
        </a:graphic>
      </p:graphicFrame>
      <p:sp>
        <p:nvSpPr>
          <p:cNvPr id="11" name="Rectangle 10">
            <a:extLst>
              <a:ext uri="{FF2B5EF4-FFF2-40B4-BE49-F238E27FC236}">
                <a16:creationId xmlns:a16="http://schemas.microsoft.com/office/drawing/2014/main" id="{744AB5E2-52B8-8BFE-52D6-FCDB76B95C8E}"/>
              </a:ext>
            </a:extLst>
          </p:cNvPr>
          <p:cNvSpPr/>
          <p:nvPr/>
        </p:nvSpPr>
        <p:spPr>
          <a:xfrm>
            <a:off x="169918" y="1484784"/>
            <a:ext cx="389802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3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ETPR – </a:t>
            </a:r>
            <a:r>
              <a:rPr lang="fr-FR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Par catégorie</a:t>
            </a:r>
            <a:endParaRPr lang="fr-FR" sz="32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E1970F48-FA74-70AC-DAEF-B2505AF2125C}"/>
              </a:ext>
            </a:extLst>
          </p:cNvPr>
          <p:cNvSpPr txBox="1"/>
          <p:nvPr/>
        </p:nvSpPr>
        <p:spPr>
          <a:xfrm>
            <a:off x="-1332656" y="2028401"/>
            <a:ext cx="46534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Âge</a:t>
            </a:r>
            <a:r>
              <a:rPr lang="fr-FR" sz="1800" b="1" kern="1200" dirty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1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moyen</a:t>
            </a:r>
          </a:p>
        </p:txBody>
      </p:sp>
    </p:spTree>
    <p:extLst>
      <p:ext uri="{BB962C8B-B14F-4D97-AF65-F5344CB8AC3E}">
        <p14:creationId xmlns:p14="http://schemas.microsoft.com/office/powerpoint/2010/main" val="294406245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122AF2C-E4E4-21F7-0CD8-5EB9F9AC5F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fr-FR" sz="2800" dirty="0"/>
              <a:t>Egalité Homme/Femme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DE5B6E2-697F-5C77-AE51-AD45320E91D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60648"/>
            <a:ext cx="1284849" cy="1008112"/>
          </a:xfrm>
          <a:prstGeom prst="rect">
            <a:avLst/>
          </a:prstGeom>
        </p:spPr>
      </p:pic>
      <p:graphicFrame>
        <p:nvGraphicFramePr>
          <p:cNvPr id="9" name="Espace réservé du contenu 6">
            <a:extLst>
              <a:ext uri="{FF2B5EF4-FFF2-40B4-BE49-F238E27FC236}">
                <a16:creationId xmlns:a16="http://schemas.microsoft.com/office/drawing/2014/main" id="{F5242815-AD3C-39DF-E178-0F73B2225C0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56221737"/>
              </p:ext>
            </p:extLst>
          </p:nvPr>
        </p:nvGraphicFramePr>
        <p:xfrm>
          <a:off x="215516" y="2284256"/>
          <a:ext cx="8712968" cy="40565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2651">
                  <a:extLst>
                    <a:ext uri="{9D8B030D-6E8A-4147-A177-3AD203B41FA5}">
                      <a16:colId xmlns:a16="http://schemas.microsoft.com/office/drawing/2014/main" val="3675200963"/>
                    </a:ext>
                  </a:extLst>
                </a:gridCol>
                <a:gridCol w="465338">
                  <a:extLst>
                    <a:ext uri="{9D8B030D-6E8A-4147-A177-3AD203B41FA5}">
                      <a16:colId xmlns:a16="http://schemas.microsoft.com/office/drawing/2014/main" val="2710853874"/>
                    </a:ext>
                  </a:extLst>
                </a:gridCol>
                <a:gridCol w="805388">
                  <a:extLst>
                    <a:ext uri="{9D8B030D-6E8A-4147-A177-3AD203B41FA5}">
                      <a16:colId xmlns:a16="http://schemas.microsoft.com/office/drawing/2014/main" val="828937648"/>
                    </a:ext>
                  </a:extLst>
                </a:gridCol>
                <a:gridCol w="1058938">
                  <a:extLst>
                    <a:ext uri="{9D8B030D-6E8A-4147-A177-3AD203B41FA5}">
                      <a16:colId xmlns:a16="http://schemas.microsoft.com/office/drawing/2014/main" val="1024099695"/>
                    </a:ext>
                  </a:extLst>
                </a:gridCol>
                <a:gridCol w="1129534">
                  <a:extLst>
                    <a:ext uri="{9D8B030D-6E8A-4147-A177-3AD203B41FA5}">
                      <a16:colId xmlns:a16="http://schemas.microsoft.com/office/drawing/2014/main" val="2475563317"/>
                    </a:ext>
                  </a:extLst>
                </a:gridCol>
                <a:gridCol w="1058938">
                  <a:extLst>
                    <a:ext uri="{9D8B030D-6E8A-4147-A177-3AD203B41FA5}">
                      <a16:colId xmlns:a16="http://schemas.microsoft.com/office/drawing/2014/main" val="951675404"/>
                    </a:ext>
                  </a:extLst>
                </a:gridCol>
                <a:gridCol w="988342">
                  <a:extLst>
                    <a:ext uri="{9D8B030D-6E8A-4147-A177-3AD203B41FA5}">
                      <a16:colId xmlns:a16="http://schemas.microsoft.com/office/drawing/2014/main" val="2409763812"/>
                    </a:ext>
                  </a:extLst>
                </a:gridCol>
                <a:gridCol w="776556">
                  <a:extLst>
                    <a:ext uri="{9D8B030D-6E8A-4147-A177-3AD203B41FA5}">
                      <a16:colId xmlns:a16="http://schemas.microsoft.com/office/drawing/2014/main" val="1618103993"/>
                    </a:ext>
                  </a:extLst>
                </a:gridCol>
                <a:gridCol w="988342">
                  <a:extLst>
                    <a:ext uri="{9D8B030D-6E8A-4147-A177-3AD203B41FA5}">
                      <a16:colId xmlns:a16="http://schemas.microsoft.com/office/drawing/2014/main" val="1840062584"/>
                    </a:ext>
                  </a:extLst>
                </a:gridCol>
                <a:gridCol w="1058941">
                  <a:extLst>
                    <a:ext uri="{9D8B030D-6E8A-4147-A177-3AD203B41FA5}">
                      <a16:colId xmlns:a16="http://schemas.microsoft.com/office/drawing/2014/main" val="3776582930"/>
                    </a:ext>
                  </a:extLst>
                </a:gridCol>
              </a:tblGrid>
              <a:tr h="893141">
                <a:tc gridSpan="2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 kern="1200" dirty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ETPR moyen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 kern="1200" dirty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Effectifs physique moyen sur l'année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3690362"/>
                  </a:ext>
                </a:extLst>
              </a:tr>
              <a:tr h="475011">
                <a:tc gridSpan="2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Hommes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Femmes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Hommes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Femmes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1044574"/>
                  </a:ext>
                </a:extLst>
              </a:tr>
              <a:tr h="504056">
                <a:tc gridSpan="2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Année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Temps Plein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Temps partiel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Temps Plein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Temps partiel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Temps Plein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Temps partiel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Temps Plein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Temps partiel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9496797"/>
                  </a:ext>
                </a:extLst>
              </a:tr>
              <a:tr h="782670">
                <a:tc rowSpan="3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fr-FR" sz="1200" b="1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endParaRPr lang="fr-FR" sz="1200" b="1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endParaRPr lang="fr-FR" sz="1200" b="1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endParaRPr lang="fr-FR" sz="1200" b="1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fr-FR" sz="1200" b="1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151,52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3,16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270,59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17,48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159,33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3,92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293,00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20,17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47604664"/>
                  </a:ext>
                </a:extLst>
              </a:tr>
              <a:tr h="619011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150,19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3,78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270,79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13,78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157,58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4,67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289,17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15,83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30783559"/>
                  </a:ext>
                </a:extLst>
              </a:tr>
              <a:tr h="78267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2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131,48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1,79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203,47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9,29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139,25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2,83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229,83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13,42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74573599"/>
                  </a:ext>
                </a:extLst>
              </a:tr>
            </a:tbl>
          </a:graphicData>
        </a:graphic>
      </p:graphicFrame>
      <p:sp>
        <p:nvSpPr>
          <p:cNvPr id="3" name="Espace réservé du contenu 5">
            <a:extLst>
              <a:ext uri="{FF2B5EF4-FFF2-40B4-BE49-F238E27FC236}">
                <a16:creationId xmlns:a16="http://schemas.microsoft.com/office/drawing/2014/main" id="{F3113B4B-18BF-A407-1413-1D11F9F700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563" y="1573399"/>
            <a:ext cx="2047356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indent="0" algn="ctr">
              <a:buNone/>
            </a:pPr>
            <a:r>
              <a:rPr lang="fr-FR" sz="2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Catégorie C</a:t>
            </a:r>
          </a:p>
        </p:txBody>
      </p:sp>
    </p:spTree>
    <p:extLst>
      <p:ext uri="{BB962C8B-B14F-4D97-AF65-F5344CB8AC3E}">
        <p14:creationId xmlns:p14="http://schemas.microsoft.com/office/powerpoint/2010/main" val="296016914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122AF2C-E4E4-21F7-0CD8-5EB9F9AC5F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fr-FR" sz="2800" dirty="0"/>
              <a:t>Formation continue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DE5B6E2-697F-5C77-AE51-AD45320E91D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60648"/>
            <a:ext cx="1284849" cy="1008112"/>
          </a:xfrm>
          <a:prstGeom prst="rect">
            <a:avLst/>
          </a:prstGeom>
        </p:spPr>
      </p:pic>
      <p:graphicFrame>
        <p:nvGraphicFramePr>
          <p:cNvPr id="6" name="Espace réservé du contenu 5">
            <a:extLst>
              <a:ext uri="{FF2B5EF4-FFF2-40B4-BE49-F238E27FC236}">
                <a16:creationId xmlns:a16="http://schemas.microsoft.com/office/drawing/2014/main" id="{EE7CBDED-6455-0D21-5118-639D116CEB3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2517069"/>
              </p:ext>
            </p:extLst>
          </p:nvPr>
        </p:nvGraphicFramePr>
        <p:xfrm>
          <a:off x="267199" y="1628800"/>
          <a:ext cx="8609602" cy="51020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64312347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122AF2C-E4E4-21F7-0CD8-5EB9F9AC5F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fr-FR" sz="2800" dirty="0"/>
              <a:t>CGOS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DE5B6E2-697F-5C77-AE51-AD45320E91D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60648"/>
            <a:ext cx="1284849" cy="1008112"/>
          </a:xfrm>
          <a:prstGeom prst="rect">
            <a:avLst/>
          </a:prstGeom>
        </p:spPr>
      </p:pic>
      <p:graphicFrame>
        <p:nvGraphicFramePr>
          <p:cNvPr id="3" name="Espace réservé du contenu 7">
            <a:extLst>
              <a:ext uri="{FF2B5EF4-FFF2-40B4-BE49-F238E27FC236}">
                <a16:creationId xmlns:a16="http://schemas.microsoft.com/office/drawing/2014/main" id="{8A310F42-AFAB-6B76-D2E7-919DE37BBEE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42184726"/>
              </p:ext>
            </p:extLst>
          </p:nvPr>
        </p:nvGraphicFramePr>
        <p:xfrm>
          <a:off x="4716016" y="4869160"/>
          <a:ext cx="3312368" cy="1615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0357">
                  <a:extLst>
                    <a:ext uri="{9D8B030D-6E8A-4147-A177-3AD203B41FA5}">
                      <a16:colId xmlns:a16="http://schemas.microsoft.com/office/drawing/2014/main" val="603484826"/>
                    </a:ext>
                  </a:extLst>
                </a:gridCol>
                <a:gridCol w="1652011">
                  <a:extLst>
                    <a:ext uri="{9D8B030D-6E8A-4147-A177-3AD203B41FA5}">
                      <a16:colId xmlns:a16="http://schemas.microsoft.com/office/drawing/2014/main" val="1300973933"/>
                    </a:ext>
                  </a:extLst>
                </a:gridCol>
              </a:tblGrid>
              <a:tr h="482877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600" b="1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ANNEE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Contribution CGOS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8579352"/>
                  </a:ext>
                </a:extLst>
              </a:tr>
              <a:tr h="309211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2024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0504205"/>
                  </a:ext>
                </a:extLst>
              </a:tr>
              <a:tr h="309211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2023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571 791 €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4074480"/>
                  </a:ext>
                </a:extLst>
              </a:tr>
              <a:tr h="309211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2022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688 721 €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9483777"/>
                  </a:ext>
                </a:extLst>
              </a:tr>
            </a:tbl>
          </a:graphicData>
        </a:graphic>
      </p:graphicFrame>
      <p:pic>
        <p:nvPicPr>
          <p:cNvPr id="6" name="Image 5">
            <a:extLst>
              <a:ext uri="{FF2B5EF4-FFF2-40B4-BE49-F238E27FC236}">
                <a16:creationId xmlns:a16="http://schemas.microsoft.com/office/drawing/2014/main" id="{35C0B641-910E-5AAD-23F9-E152334F3B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1920" y="1556792"/>
            <a:ext cx="5276175" cy="2952328"/>
          </a:xfrm>
          <a:prstGeom prst="rect">
            <a:avLst/>
          </a:prstGeom>
        </p:spPr>
      </p:pic>
      <p:graphicFrame>
        <p:nvGraphicFramePr>
          <p:cNvPr id="9" name="Tableau 8">
            <a:extLst>
              <a:ext uri="{FF2B5EF4-FFF2-40B4-BE49-F238E27FC236}">
                <a16:creationId xmlns:a16="http://schemas.microsoft.com/office/drawing/2014/main" id="{36BF1862-41C5-6930-1C29-311E3D0F4A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0675568"/>
              </p:ext>
            </p:extLst>
          </p:nvPr>
        </p:nvGraphicFramePr>
        <p:xfrm>
          <a:off x="56316" y="1988840"/>
          <a:ext cx="3718651" cy="35295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9161">
                  <a:extLst>
                    <a:ext uri="{9D8B030D-6E8A-4147-A177-3AD203B41FA5}">
                      <a16:colId xmlns:a16="http://schemas.microsoft.com/office/drawing/2014/main" val="1301616598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821329056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473086274"/>
                    </a:ext>
                  </a:extLst>
                </a:gridCol>
                <a:gridCol w="869210">
                  <a:extLst>
                    <a:ext uri="{9D8B030D-6E8A-4147-A177-3AD203B41FA5}">
                      <a16:colId xmlns:a16="http://schemas.microsoft.com/office/drawing/2014/main" val="1090297792"/>
                    </a:ext>
                  </a:extLst>
                </a:gridCol>
              </a:tblGrid>
              <a:tr h="64407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dirty="0"/>
                        <a:t>Prestations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dirty="0"/>
                        <a:t>Montant versés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dirty="0"/>
                        <a:t>Nb d’agents servis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592327"/>
                  </a:ext>
                </a:extLst>
              </a:tr>
              <a:tr h="377857">
                <a:tc rowSpan="6">
                  <a:txBody>
                    <a:bodyPr/>
                    <a:lstStyle/>
                    <a:p>
                      <a:endParaRPr lang="fr-FR" b="1" dirty="0">
                        <a:solidFill>
                          <a:schemeClr val="accent2"/>
                        </a:solidFill>
                      </a:endParaRPr>
                    </a:p>
                    <a:p>
                      <a:r>
                        <a:rPr lang="fr-FR" b="1" dirty="0">
                          <a:solidFill>
                            <a:schemeClr val="accent2"/>
                          </a:solidFill>
                        </a:rPr>
                        <a:t>2</a:t>
                      </a:r>
                    </a:p>
                    <a:p>
                      <a:pPr algn="ctr"/>
                      <a:endParaRPr lang="fr-FR" b="1" dirty="0">
                        <a:solidFill>
                          <a:schemeClr val="accent2"/>
                        </a:solidFill>
                      </a:endParaRPr>
                    </a:p>
                    <a:p>
                      <a:pPr algn="ctr"/>
                      <a:r>
                        <a:rPr lang="fr-FR" b="1" dirty="0">
                          <a:solidFill>
                            <a:schemeClr val="accent2"/>
                          </a:solidFill>
                        </a:rPr>
                        <a:t>0</a:t>
                      </a:r>
                    </a:p>
                    <a:p>
                      <a:pPr algn="ctr"/>
                      <a:endParaRPr lang="fr-FR" b="1" dirty="0">
                        <a:solidFill>
                          <a:schemeClr val="accent2"/>
                        </a:solidFill>
                      </a:endParaRPr>
                    </a:p>
                    <a:p>
                      <a:pPr algn="ctr"/>
                      <a:r>
                        <a:rPr lang="fr-FR" b="1" dirty="0">
                          <a:solidFill>
                            <a:schemeClr val="accent2"/>
                          </a:solidFill>
                        </a:rPr>
                        <a:t>2</a:t>
                      </a:r>
                    </a:p>
                    <a:p>
                      <a:pPr algn="ctr"/>
                      <a:endParaRPr lang="fr-FR" b="1" dirty="0">
                        <a:solidFill>
                          <a:schemeClr val="accent2"/>
                        </a:solidFill>
                      </a:endParaRPr>
                    </a:p>
                    <a:p>
                      <a:pPr algn="ctr"/>
                      <a:r>
                        <a:rPr lang="fr-FR" b="1" dirty="0">
                          <a:solidFill>
                            <a:schemeClr val="accent2"/>
                          </a:solidFill>
                        </a:rPr>
                        <a:t>3</a:t>
                      </a:r>
                    </a:p>
                    <a:p>
                      <a:endParaRPr lang="fr-FR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Enfants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174 571 €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585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2555089"/>
                  </a:ext>
                </a:extLst>
              </a:tr>
              <a:tr h="652662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Loisirs et vacances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149 930 €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773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8140979"/>
                  </a:ext>
                </a:extLst>
              </a:tr>
              <a:tr h="377857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Avantages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5215768"/>
                  </a:ext>
                </a:extLst>
              </a:tr>
              <a:tr h="377857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Protection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192 380 €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0121188"/>
                  </a:ext>
                </a:extLst>
              </a:tr>
              <a:tr h="461434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Retraite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54 910 €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3802718"/>
                  </a:ext>
                </a:extLst>
              </a:tr>
              <a:tr h="637787">
                <a:tc vMerge="1">
                  <a:txBody>
                    <a:bodyPr/>
                    <a:lstStyle/>
                    <a:p>
                      <a:endParaRPr lang="fr-FR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b="1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TOTAL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571 791 €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963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95564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091354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122AF2C-E4E4-21F7-0CD8-5EB9F9AC5F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fr-FR" sz="2800" dirty="0"/>
              <a:t>Effectifs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DE5B6E2-697F-5C77-AE51-AD45320E91D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60648"/>
            <a:ext cx="1284849" cy="1008112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744AB5E2-52B8-8BFE-52D6-FCDB76B95C8E}"/>
              </a:ext>
            </a:extLst>
          </p:cNvPr>
          <p:cNvSpPr/>
          <p:nvPr/>
        </p:nvSpPr>
        <p:spPr>
          <a:xfrm>
            <a:off x="2555776" y="1749704"/>
            <a:ext cx="129270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3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ETPR </a:t>
            </a:r>
          </a:p>
        </p:txBody>
      </p:sp>
      <p:graphicFrame>
        <p:nvGraphicFramePr>
          <p:cNvPr id="5" name="Graphique 4">
            <a:extLst>
              <a:ext uri="{FF2B5EF4-FFF2-40B4-BE49-F238E27FC236}">
                <a16:creationId xmlns:a16="http://schemas.microsoft.com/office/drawing/2014/main" id="{B746E7E6-47F1-4378-90E8-47D4BEE4F3D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23316607"/>
              </p:ext>
            </p:extLst>
          </p:nvPr>
        </p:nvGraphicFramePr>
        <p:xfrm>
          <a:off x="4283968" y="1806842"/>
          <a:ext cx="5358198" cy="36520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Graphique 5">
            <a:extLst>
              <a:ext uri="{FF2B5EF4-FFF2-40B4-BE49-F238E27FC236}">
                <a16:creationId xmlns:a16="http://schemas.microsoft.com/office/drawing/2014/main" id="{C3BADEA2-F52C-419E-8FA9-FF8DCBE031F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42106341"/>
              </p:ext>
            </p:extLst>
          </p:nvPr>
        </p:nvGraphicFramePr>
        <p:xfrm>
          <a:off x="395536" y="2789639"/>
          <a:ext cx="4648200" cy="38050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4999988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122AF2C-E4E4-21F7-0CD8-5EB9F9AC5F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fr-FR" sz="2800" dirty="0"/>
              <a:t>Effectifs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DE5B6E2-697F-5C77-AE51-AD45320E91D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60648"/>
            <a:ext cx="1284849" cy="1008112"/>
          </a:xfrm>
          <a:prstGeom prst="rect">
            <a:avLst/>
          </a:prstGeom>
        </p:spPr>
      </p:pic>
      <p:graphicFrame>
        <p:nvGraphicFramePr>
          <p:cNvPr id="9" name="Espace réservé du contenu 8">
            <a:extLst>
              <a:ext uri="{FF2B5EF4-FFF2-40B4-BE49-F238E27FC236}">
                <a16:creationId xmlns:a16="http://schemas.microsoft.com/office/drawing/2014/main" id="{F2B487E0-69FD-02CE-E135-ABBAB5F3580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47737063"/>
              </p:ext>
            </p:extLst>
          </p:nvPr>
        </p:nvGraphicFramePr>
        <p:xfrm>
          <a:off x="251519" y="2708920"/>
          <a:ext cx="8640961" cy="29912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193">
                  <a:extLst>
                    <a:ext uri="{9D8B030D-6E8A-4147-A177-3AD203B41FA5}">
                      <a16:colId xmlns:a16="http://schemas.microsoft.com/office/drawing/2014/main" val="3820705030"/>
                    </a:ext>
                  </a:extLst>
                </a:gridCol>
                <a:gridCol w="1004533">
                  <a:extLst>
                    <a:ext uri="{9D8B030D-6E8A-4147-A177-3AD203B41FA5}">
                      <a16:colId xmlns:a16="http://schemas.microsoft.com/office/drawing/2014/main" val="1769793127"/>
                    </a:ext>
                  </a:extLst>
                </a:gridCol>
                <a:gridCol w="1083699">
                  <a:extLst>
                    <a:ext uri="{9D8B030D-6E8A-4147-A177-3AD203B41FA5}">
                      <a16:colId xmlns:a16="http://schemas.microsoft.com/office/drawing/2014/main" val="3506024315"/>
                    </a:ext>
                  </a:extLst>
                </a:gridCol>
                <a:gridCol w="1121267">
                  <a:extLst>
                    <a:ext uri="{9D8B030D-6E8A-4147-A177-3AD203B41FA5}">
                      <a16:colId xmlns:a16="http://schemas.microsoft.com/office/drawing/2014/main" val="612211884"/>
                    </a:ext>
                  </a:extLst>
                </a:gridCol>
                <a:gridCol w="1234423">
                  <a:extLst>
                    <a:ext uri="{9D8B030D-6E8A-4147-A177-3AD203B41FA5}">
                      <a16:colId xmlns:a16="http://schemas.microsoft.com/office/drawing/2014/main" val="3602621048"/>
                    </a:ext>
                  </a:extLst>
                </a:gridCol>
                <a:gridCol w="1244710">
                  <a:extLst>
                    <a:ext uri="{9D8B030D-6E8A-4147-A177-3AD203B41FA5}">
                      <a16:colId xmlns:a16="http://schemas.microsoft.com/office/drawing/2014/main" val="1191832450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80359712"/>
                    </a:ext>
                  </a:extLst>
                </a:gridCol>
              </a:tblGrid>
              <a:tr h="417805">
                <a:tc gridSpan="7">
                  <a:txBody>
                    <a:bodyPr/>
                    <a:lstStyle/>
                    <a:p>
                      <a:pPr algn="ctr"/>
                      <a:r>
                        <a:rPr lang="fr-FR" dirty="0"/>
                        <a:t>Personnel Non Médical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6795706"/>
                  </a:ext>
                </a:extLst>
              </a:tr>
              <a:tr h="417805">
                <a:tc rowSpan="2">
                  <a:txBody>
                    <a:bodyPr/>
                    <a:lstStyle/>
                    <a:p>
                      <a:pPr algn="ctr"/>
                      <a:endParaRPr lang="fr-FR" sz="1800" b="1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fr-FR" sz="1800" b="1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CATEGORIE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2024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2023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2022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0666210"/>
                  </a:ext>
                </a:extLst>
              </a:tr>
              <a:tr h="661524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>
                          <a:solidFill>
                            <a:schemeClr val="tx2"/>
                          </a:solidFill>
                        </a:rPr>
                        <a:t>ETPR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Â</a:t>
                      </a:r>
                      <a:r>
                        <a:rPr lang="fr-FR" sz="1600" b="0" dirty="0">
                          <a:solidFill>
                            <a:schemeClr val="tx2"/>
                          </a:solidFill>
                        </a:rPr>
                        <a:t>ge Moyen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0" dirty="0">
                          <a:solidFill>
                            <a:schemeClr val="tx2"/>
                          </a:solidFill>
                        </a:rPr>
                        <a:t>ETPR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Â</a:t>
                      </a:r>
                      <a:r>
                        <a:rPr lang="fr-FR" sz="1600" b="0" dirty="0">
                          <a:solidFill>
                            <a:schemeClr val="tx2"/>
                          </a:solidFill>
                        </a:rPr>
                        <a:t>ge Moyen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0" dirty="0">
                          <a:solidFill>
                            <a:schemeClr val="tx2"/>
                          </a:solidFill>
                        </a:rPr>
                        <a:t>ETPR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Â</a:t>
                      </a:r>
                      <a:r>
                        <a:rPr lang="fr-FR" sz="1600" b="0" dirty="0">
                          <a:solidFill>
                            <a:schemeClr val="tx2"/>
                          </a:solidFill>
                        </a:rPr>
                        <a:t>ge Moyen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4257414"/>
                  </a:ext>
                </a:extLst>
              </a:tr>
              <a:tr h="417805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8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CDD et autres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36,72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229,80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36,77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195,35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36,43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801189663"/>
                  </a:ext>
                </a:extLst>
              </a:tr>
              <a:tr h="417805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fr-FR" sz="16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Titulaires, stagiaires et CDI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1237,37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43,87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1 209,38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43,71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1 079,46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43,61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08250592"/>
                  </a:ext>
                </a:extLst>
              </a:tr>
              <a:tr h="417805">
                <a:tc>
                  <a:txBody>
                    <a:bodyPr/>
                    <a:lstStyle/>
                    <a:p>
                      <a:pPr algn="ctr"/>
                      <a:r>
                        <a:rPr lang="fr-FR" sz="1800" b="1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Total</a:t>
                      </a:r>
                      <a:endParaRPr lang="fr-FR" sz="18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1451,47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42,72</a:t>
                      </a:r>
                    </a:p>
                    <a:p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6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1 439,18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6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42,44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6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1 274,81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6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42,24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26280232"/>
                  </a:ext>
                </a:extLst>
              </a:tr>
            </a:tbl>
          </a:graphicData>
        </a:graphic>
      </p:graphicFrame>
      <p:sp>
        <p:nvSpPr>
          <p:cNvPr id="11" name="Rectangle 10">
            <a:extLst>
              <a:ext uri="{FF2B5EF4-FFF2-40B4-BE49-F238E27FC236}">
                <a16:creationId xmlns:a16="http://schemas.microsoft.com/office/drawing/2014/main" id="{744AB5E2-52B8-8BFE-52D6-FCDB76B95C8E}"/>
              </a:ext>
            </a:extLst>
          </p:cNvPr>
          <p:cNvSpPr/>
          <p:nvPr/>
        </p:nvSpPr>
        <p:spPr>
          <a:xfrm>
            <a:off x="169918" y="1484784"/>
            <a:ext cx="389401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3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ETPR – </a:t>
            </a:r>
            <a:r>
              <a:rPr lang="fr-FR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Par catégorie</a:t>
            </a:r>
            <a:endParaRPr lang="fr-FR" sz="32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E1970F48-FA74-70AC-DAEF-B2505AF2125C}"/>
              </a:ext>
            </a:extLst>
          </p:cNvPr>
          <p:cNvSpPr txBox="1"/>
          <p:nvPr/>
        </p:nvSpPr>
        <p:spPr>
          <a:xfrm>
            <a:off x="-1332656" y="2028401"/>
            <a:ext cx="46534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Âge</a:t>
            </a:r>
            <a:r>
              <a:rPr lang="fr-FR" sz="1800" b="1" kern="1200" dirty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1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moyen</a:t>
            </a:r>
          </a:p>
        </p:txBody>
      </p:sp>
    </p:spTree>
    <p:extLst>
      <p:ext uri="{BB962C8B-B14F-4D97-AF65-F5344CB8AC3E}">
        <p14:creationId xmlns:p14="http://schemas.microsoft.com/office/powerpoint/2010/main" val="17833749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122AF2C-E4E4-21F7-0CD8-5EB9F9AC5F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fr-FR" sz="2800" dirty="0"/>
              <a:t>Masse salariale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5AB22F1-3E28-2EC8-8257-D364FA6024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2B224-309E-4374-8A12-A3A643D32833}" type="datetime1">
              <a:rPr lang="fr-FR" smtClean="0"/>
              <a:t>18/03/2025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A4E483D-FC07-91CF-A0CF-01DECB410C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 Centre Hospitalier de Sens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E9B6462-7D95-590E-1332-C584072CD7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3FFDF-AD41-4F3C-BBF4-B8219FE25DA2}" type="slidenum">
              <a:rPr lang="fr-FR" smtClean="0"/>
              <a:t>6</a:t>
            </a:fld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DE5B6E2-697F-5C77-AE51-AD45320E91D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60648"/>
            <a:ext cx="1284849" cy="1008112"/>
          </a:xfrm>
          <a:prstGeom prst="rect">
            <a:avLst/>
          </a:prstGeom>
        </p:spPr>
      </p:pic>
      <p:graphicFrame>
        <p:nvGraphicFramePr>
          <p:cNvPr id="10" name="Espace réservé du contenu 9">
            <a:extLst>
              <a:ext uri="{FF2B5EF4-FFF2-40B4-BE49-F238E27FC236}">
                <a16:creationId xmlns:a16="http://schemas.microsoft.com/office/drawing/2014/main" id="{48D1498D-F071-ABA4-7169-AC817500FD7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26495516"/>
              </p:ext>
            </p:extLst>
          </p:nvPr>
        </p:nvGraphicFramePr>
        <p:xfrm>
          <a:off x="143508" y="1561825"/>
          <a:ext cx="8856984" cy="50873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0">
                  <a:extLst>
                    <a:ext uri="{9D8B030D-6E8A-4147-A177-3AD203B41FA5}">
                      <a16:colId xmlns:a16="http://schemas.microsoft.com/office/drawing/2014/main" val="732835520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149449082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3828914001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697575634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660381690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1095291684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527333024"/>
                    </a:ext>
                  </a:extLst>
                </a:gridCol>
              </a:tblGrid>
              <a:tr h="372536">
                <a:tc gridSpan="7">
                  <a:txBody>
                    <a:bodyPr/>
                    <a:lstStyle/>
                    <a:p>
                      <a:pPr algn="ctr"/>
                      <a:r>
                        <a:rPr lang="fr-FR" dirty="0"/>
                        <a:t>Personnel Non Médical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3356910"/>
                  </a:ext>
                </a:extLst>
              </a:tr>
              <a:tr h="372536">
                <a:tc rowSpan="2">
                  <a:txBody>
                    <a:bodyPr/>
                    <a:lstStyle/>
                    <a:p>
                      <a:pPr algn="ctr"/>
                      <a:r>
                        <a:rPr lang="fr-FR" sz="1800" b="1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METIERS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accent2"/>
                          </a:solidFill>
                        </a:rPr>
                        <a:t>2024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accent2"/>
                          </a:solidFill>
                        </a:rPr>
                        <a:t>2023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accent2"/>
                          </a:solidFill>
                        </a:rPr>
                        <a:t>2022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7244097"/>
                  </a:ext>
                </a:extLst>
              </a:tr>
              <a:tr h="407056">
                <a:tc vMerge="1">
                  <a:txBody>
                    <a:bodyPr/>
                    <a:lstStyle/>
                    <a:p>
                      <a:pPr algn="l" fontAlgn="ctr"/>
                      <a:endParaRPr lang="fr-FR" sz="1600" b="1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>
                          <a:solidFill>
                            <a:schemeClr val="tx2"/>
                          </a:solidFill>
                        </a:rPr>
                        <a:t>Rémun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0" dirty="0">
                          <a:solidFill>
                            <a:schemeClr val="tx2"/>
                          </a:solidFill>
                        </a:rPr>
                        <a:t>Charges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>
                          <a:solidFill>
                            <a:schemeClr val="tx2"/>
                          </a:solidFill>
                        </a:rPr>
                        <a:t>Rémun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0" dirty="0">
                          <a:solidFill>
                            <a:schemeClr val="tx2"/>
                          </a:solidFill>
                        </a:rPr>
                        <a:t>Charges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>
                          <a:solidFill>
                            <a:schemeClr val="tx2"/>
                          </a:solidFill>
                        </a:rPr>
                        <a:t>Rémun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0" dirty="0">
                          <a:solidFill>
                            <a:schemeClr val="tx2"/>
                          </a:solidFill>
                        </a:rPr>
                        <a:t>Charges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8701507"/>
                  </a:ext>
                </a:extLst>
              </a:tr>
              <a:tr h="499023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fr-FR" sz="12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Aide soignants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12 911 731,97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6 843 439,19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12 867 761,38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6 699 209,39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9 647 991,36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4 978 503,86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90665830"/>
                  </a:ext>
                </a:extLst>
              </a:tr>
              <a:tr h="506417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fr-FR" sz="12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Assistant médico-administratif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2 380 459,17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1 300 984,10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2 475 186,29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1 311 024,16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2 193 741,01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1 177 130,53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24934014"/>
                  </a:ext>
                </a:extLst>
              </a:tr>
              <a:tr h="506417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fr-FR" sz="1200" b="1" i="0" u="none" strike="noStrike" kern="120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Infirmiers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14 591 827,85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7 768 710,55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14 745 597,78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7 629 997,12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13 134 043,38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6 655 658,69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75733693"/>
                  </a:ext>
                </a:extLst>
              </a:tr>
              <a:tr h="372536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fr-FR" sz="12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Non renseigné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34 774,00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3 165,80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31 620,62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3 181,47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27 901,67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2 789,43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68779632"/>
                  </a:ext>
                </a:extLst>
              </a:tr>
              <a:tr h="372536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fr-FR" sz="12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Personnels de direction et administratifs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3 542 454,17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1 857 529,09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3 556 762,23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1 786 526,17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2 769 652,70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1 405 499,61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83844310"/>
                  </a:ext>
                </a:extLst>
              </a:tr>
              <a:tr h="506417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fr-FR" sz="12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Personnels éducatifs et sociaux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340 768,25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195 428,70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370 876,91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200 592,04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311 416,70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163 621,97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63839824"/>
                  </a:ext>
                </a:extLst>
              </a:tr>
              <a:tr h="396941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fr-FR" sz="12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Personnels médico-techniques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2 739 340,60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1 494 726,04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2 718 800,07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1 435 915,40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2 429 797,14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1 286 032,69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349696182"/>
                  </a:ext>
                </a:extLst>
              </a:tr>
              <a:tr h="372536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fr-FR" sz="12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Personnels soignants hors infirmer et aide soignant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9 958 929,55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5 248 966,70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10 182 162,43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5 262 859,60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7 651 995,72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3 951 495,77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27515214"/>
                  </a:ext>
                </a:extLst>
              </a:tr>
              <a:tr h="396941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fr-FR" sz="12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Personnels techniques et ouvriers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6 104 947,09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3 164 325,19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6 341 598,15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3 210 955,33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4 889 014,94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2 490 451,45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182395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21831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122AF2C-E4E4-21F7-0CD8-5EB9F9AC5F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fr-FR" sz="2800" dirty="0"/>
              <a:t>Masse salariale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DE5B6E2-697F-5C77-AE51-AD45320E91D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60648"/>
            <a:ext cx="1284849" cy="1008112"/>
          </a:xfrm>
          <a:prstGeom prst="rect">
            <a:avLst/>
          </a:prstGeom>
        </p:spPr>
      </p:pic>
      <p:graphicFrame>
        <p:nvGraphicFramePr>
          <p:cNvPr id="10" name="Espace réservé du contenu 9">
            <a:extLst>
              <a:ext uri="{FF2B5EF4-FFF2-40B4-BE49-F238E27FC236}">
                <a16:creationId xmlns:a16="http://schemas.microsoft.com/office/drawing/2014/main" id="{48D1498D-F071-ABA4-7169-AC817500FD7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72461306"/>
              </p:ext>
            </p:extLst>
          </p:nvPr>
        </p:nvGraphicFramePr>
        <p:xfrm>
          <a:off x="179512" y="1628800"/>
          <a:ext cx="8856984" cy="26713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0">
                  <a:extLst>
                    <a:ext uri="{9D8B030D-6E8A-4147-A177-3AD203B41FA5}">
                      <a16:colId xmlns:a16="http://schemas.microsoft.com/office/drawing/2014/main" val="732835520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149449082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3828914001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697575634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660381690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1095291684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527333024"/>
                    </a:ext>
                  </a:extLst>
                </a:gridCol>
              </a:tblGrid>
              <a:tr h="372536">
                <a:tc gridSpan="7">
                  <a:txBody>
                    <a:bodyPr/>
                    <a:lstStyle/>
                    <a:p>
                      <a:pPr algn="ctr"/>
                      <a:r>
                        <a:rPr lang="fr-FR" dirty="0"/>
                        <a:t>Personnel Non Médical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3356910"/>
                  </a:ext>
                </a:extLst>
              </a:tr>
              <a:tr h="372536">
                <a:tc rowSpan="2">
                  <a:txBody>
                    <a:bodyPr/>
                    <a:lstStyle/>
                    <a:p>
                      <a:pPr algn="ctr"/>
                      <a:r>
                        <a:rPr lang="fr-FR" sz="1800" b="1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Total – Masse salariale 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accent2"/>
                          </a:solidFill>
                        </a:rPr>
                        <a:t>2024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accent2"/>
                          </a:solidFill>
                        </a:rPr>
                        <a:t>2023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accent2"/>
                          </a:solidFill>
                        </a:rPr>
                        <a:t>2022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7244097"/>
                  </a:ext>
                </a:extLst>
              </a:tr>
              <a:tr h="407056">
                <a:tc vMerge="1">
                  <a:txBody>
                    <a:bodyPr/>
                    <a:lstStyle/>
                    <a:p>
                      <a:pPr algn="l" fontAlgn="ctr"/>
                      <a:endParaRPr lang="fr-FR" sz="1600" b="1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>
                          <a:solidFill>
                            <a:schemeClr val="tx2"/>
                          </a:solidFill>
                        </a:rPr>
                        <a:t>Rémun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0" dirty="0">
                          <a:solidFill>
                            <a:schemeClr val="tx2"/>
                          </a:solidFill>
                        </a:rPr>
                        <a:t>Charges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>
                          <a:solidFill>
                            <a:schemeClr val="tx2"/>
                          </a:solidFill>
                        </a:rPr>
                        <a:t>Rémun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0" dirty="0">
                          <a:solidFill>
                            <a:schemeClr val="tx2"/>
                          </a:solidFill>
                        </a:rPr>
                        <a:t>Charges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>
                          <a:solidFill>
                            <a:schemeClr val="tx2"/>
                          </a:solidFill>
                        </a:rPr>
                        <a:t>Rémun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0" dirty="0">
                          <a:solidFill>
                            <a:schemeClr val="tx2"/>
                          </a:solidFill>
                        </a:rPr>
                        <a:t>Charges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8701507"/>
                  </a:ext>
                </a:extLst>
              </a:tr>
              <a:tr h="506417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Total PNM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52 605 232,65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27 877 275,36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53 290 365,85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27 540 260,67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43 055 554,62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22 111 184,01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90665830"/>
                  </a:ext>
                </a:extLst>
              </a:tr>
              <a:tr h="506417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Total Homme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9 667 540,43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5 002 075,70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10 190 778,06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5 144 058,24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8 311 944,79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4 169 068,36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24934014"/>
                  </a:ext>
                </a:extLst>
              </a:tr>
              <a:tr h="506417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Total Femme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42 937 692,22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22 875 199,66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43 099 587,78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22 396 202,43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34 743 609,83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17 942 115,64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75733693"/>
                  </a:ext>
                </a:extLst>
              </a:tr>
            </a:tbl>
          </a:graphicData>
        </a:graphic>
      </p:graphicFrame>
      <p:graphicFrame>
        <p:nvGraphicFramePr>
          <p:cNvPr id="8" name="Tableau 7">
            <a:extLst>
              <a:ext uri="{FF2B5EF4-FFF2-40B4-BE49-F238E27FC236}">
                <a16:creationId xmlns:a16="http://schemas.microsoft.com/office/drawing/2014/main" id="{B97A9A26-E06D-EE6B-7654-A5AA2092FD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118018"/>
              </p:ext>
            </p:extLst>
          </p:nvPr>
        </p:nvGraphicFramePr>
        <p:xfrm>
          <a:off x="2267744" y="4436301"/>
          <a:ext cx="4968552" cy="21639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6180">
                  <a:extLst>
                    <a:ext uri="{9D8B030D-6E8A-4147-A177-3AD203B41FA5}">
                      <a16:colId xmlns:a16="http://schemas.microsoft.com/office/drawing/2014/main" val="155852774"/>
                    </a:ext>
                  </a:extLst>
                </a:gridCol>
                <a:gridCol w="1364220">
                  <a:extLst>
                    <a:ext uri="{9D8B030D-6E8A-4147-A177-3AD203B41FA5}">
                      <a16:colId xmlns:a16="http://schemas.microsoft.com/office/drawing/2014/main" val="1622924216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3494665511"/>
                    </a:ext>
                  </a:extLst>
                </a:gridCol>
              </a:tblGrid>
              <a:tr h="346371">
                <a:tc gridSpan="3"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Evolution – </a:t>
                      </a:r>
                      <a:r>
                        <a:rPr lang="fr-FR" sz="1200" dirty="0"/>
                        <a:t>(Rémun + Charges)</a:t>
                      </a:r>
                      <a:endParaRPr lang="fr-FR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9334571"/>
                  </a:ext>
                </a:extLst>
              </a:tr>
              <a:tr h="346371">
                <a:tc>
                  <a:txBody>
                    <a:bodyPr/>
                    <a:lstStyle/>
                    <a:p>
                      <a:pPr algn="ctr"/>
                      <a:endParaRPr lang="fr-FR" sz="1800" b="1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accent2"/>
                          </a:solidFill>
                        </a:rPr>
                        <a:t>2024/2023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accent2"/>
                          </a:solidFill>
                        </a:rPr>
                        <a:t>2023/2022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4318224"/>
                  </a:ext>
                </a:extLst>
              </a:tr>
              <a:tr h="470849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Total PNM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-0,43 %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19,38 %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392487231"/>
                  </a:ext>
                </a:extLst>
              </a:tr>
              <a:tr h="51015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Total Homme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-4,53 %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18,61 %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06173480"/>
                  </a:ext>
                </a:extLst>
              </a:tr>
              <a:tr h="470849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Total Femme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0,48 %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19,56 %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1223927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48517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122AF2C-E4E4-21F7-0CD8-5EB9F9AC5F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fr-FR" sz="2800" dirty="0"/>
              <a:t>Masse salariale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5AB22F1-3E28-2EC8-8257-D364FA6024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2B224-309E-4374-8A12-A3A643D32833}" type="datetime1">
              <a:rPr lang="fr-FR" smtClean="0"/>
              <a:t>18/03/2025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A4E483D-FC07-91CF-A0CF-01DECB410C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 Centre Hospitalier de Sens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E9B6462-7D95-590E-1332-C584072CD7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3FFDF-AD41-4F3C-BBF4-B8219FE25DA2}" type="slidenum">
              <a:rPr lang="fr-FR" smtClean="0"/>
              <a:t>8</a:t>
            </a:fld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DE5B6E2-697F-5C77-AE51-AD45320E91D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60648"/>
            <a:ext cx="1284849" cy="1008112"/>
          </a:xfrm>
          <a:prstGeom prst="rect">
            <a:avLst/>
          </a:prstGeom>
        </p:spPr>
      </p:pic>
      <p:graphicFrame>
        <p:nvGraphicFramePr>
          <p:cNvPr id="10" name="Espace réservé du contenu 9">
            <a:extLst>
              <a:ext uri="{FF2B5EF4-FFF2-40B4-BE49-F238E27FC236}">
                <a16:creationId xmlns:a16="http://schemas.microsoft.com/office/drawing/2014/main" id="{48D1498D-F071-ABA4-7169-AC817500FD7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64240950"/>
              </p:ext>
            </p:extLst>
          </p:nvPr>
        </p:nvGraphicFramePr>
        <p:xfrm>
          <a:off x="169918" y="2532741"/>
          <a:ext cx="8856984" cy="41266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0">
                  <a:extLst>
                    <a:ext uri="{9D8B030D-6E8A-4147-A177-3AD203B41FA5}">
                      <a16:colId xmlns:a16="http://schemas.microsoft.com/office/drawing/2014/main" val="732835520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149449082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3828914001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697575634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660381690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1095291684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527333024"/>
                    </a:ext>
                  </a:extLst>
                </a:gridCol>
              </a:tblGrid>
              <a:tr h="378953">
                <a:tc gridSpan="7">
                  <a:txBody>
                    <a:bodyPr/>
                    <a:lstStyle/>
                    <a:p>
                      <a:pPr algn="ctr"/>
                      <a:r>
                        <a:rPr lang="fr-FR" dirty="0"/>
                        <a:t>Personnel Non Médical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3356910"/>
                  </a:ext>
                </a:extLst>
              </a:tr>
              <a:tr h="378953">
                <a:tc rowSpan="2">
                  <a:txBody>
                    <a:bodyPr/>
                    <a:lstStyle/>
                    <a:p>
                      <a:pPr algn="ctr"/>
                      <a:r>
                        <a:rPr lang="fr-FR" sz="1800" b="1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CATEGORIE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accent2"/>
                          </a:solidFill>
                        </a:rPr>
                        <a:t>2024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accent2"/>
                          </a:solidFill>
                        </a:rPr>
                        <a:t>2023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accent2"/>
                          </a:solidFill>
                        </a:rPr>
                        <a:t>2022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7244097"/>
                  </a:ext>
                </a:extLst>
              </a:tr>
              <a:tr h="414067">
                <a:tc vMerge="1">
                  <a:txBody>
                    <a:bodyPr/>
                    <a:lstStyle/>
                    <a:p>
                      <a:pPr algn="l" fontAlgn="ctr"/>
                      <a:endParaRPr lang="fr-FR" sz="1600" b="1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>
                          <a:solidFill>
                            <a:schemeClr val="tx2"/>
                          </a:solidFill>
                        </a:rPr>
                        <a:t>Rémun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0" dirty="0">
                          <a:solidFill>
                            <a:schemeClr val="tx2"/>
                          </a:solidFill>
                        </a:rPr>
                        <a:t>Charges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>
                          <a:solidFill>
                            <a:schemeClr val="tx2"/>
                          </a:solidFill>
                        </a:rPr>
                        <a:t>Rémun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0" dirty="0">
                          <a:solidFill>
                            <a:schemeClr val="tx2"/>
                          </a:solidFill>
                        </a:rPr>
                        <a:t>Charges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>
                          <a:solidFill>
                            <a:schemeClr val="tx2"/>
                          </a:solidFill>
                        </a:rPr>
                        <a:t>Rémun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0" dirty="0">
                          <a:solidFill>
                            <a:schemeClr val="tx2"/>
                          </a:solidFill>
                        </a:rPr>
                        <a:t>Charges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8701507"/>
                  </a:ext>
                </a:extLst>
              </a:tr>
              <a:tr h="515140"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tx2"/>
                          </a:solidFill>
                        </a:rPr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21 318 723,93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11 329 428,56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21 150 126,05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10 884 659,14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18 352 706,61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9 309 985,97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90665830"/>
                  </a:ext>
                </a:extLst>
              </a:tr>
              <a:tr h="515140"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tx2"/>
                          </a:solidFill>
                        </a:rPr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18 184 751,69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9 699 675,25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18 892 335,62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9 872 146,03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15 315 701,06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7 967 363,09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86057973"/>
                  </a:ext>
                </a:extLst>
              </a:tr>
              <a:tr h="515140"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tx2"/>
                          </a:solidFill>
                        </a:rPr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13 066 983,04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6 845 005,76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13 216 283,56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6 780 274,03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9 359 245,27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4 831 045,51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24934014"/>
                  </a:ext>
                </a:extLst>
              </a:tr>
              <a:tr h="515140"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tx2"/>
                          </a:solidFill>
                        </a:rPr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14 512,76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895,98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9 655,34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590,56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8 165,53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570,87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75733693"/>
                  </a:ext>
                </a:extLst>
              </a:tr>
              <a:tr h="515140">
                <a:tc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20 261,24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2 269,81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21 965,28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2 590,91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19 736,15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2 218,56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780981651"/>
                  </a:ext>
                </a:extLst>
              </a:tr>
              <a:tr h="378953">
                <a:tc>
                  <a:txBody>
                    <a:bodyPr/>
                    <a:lstStyle/>
                    <a:p>
                      <a:pPr algn="ctr"/>
                      <a:r>
                        <a:rPr lang="fr-FR" sz="1600" b="1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Total</a:t>
                      </a:r>
                      <a:endParaRPr lang="fr-FR" sz="16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52 605 232,65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27 877 275,36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53 290 365,85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27 540 260,67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43 055 554,62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22 111 184,01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68779632"/>
                  </a:ext>
                </a:extLst>
              </a:tr>
            </a:tbl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CC4DC14F-E724-B273-6AA6-807A1F41207D}"/>
              </a:ext>
            </a:extLst>
          </p:cNvPr>
          <p:cNvSpPr/>
          <p:nvPr/>
        </p:nvSpPr>
        <p:spPr>
          <a:xfrm>
            <a:off x="169918" y="1484784"/>
            <a:ext cx="3898026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3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Masse salariale – </a:t>
            </a:r>
            <a:r>
              <a:rPr lang="fr-FR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Par catégorie</a:t>
            </a:r>
            <a:endParaRPr lang="fr-FR" sz="32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873912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122AF2C-E4E4-21F7-0CD8-5EB9F9AC5F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fr-FR" sz="2800" dirty="0"/>
              <a:t>Masse salariale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DE5B6E2-697F-5C77-AE51-AD45320E91D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60648"/>
            <a:ext cx="1284849" cy="1008112"/>
          </a:xfrm>
          <a:prstGeom prst="rect">
            <a:avLst/>
          </a:prstGeom>
        </p:spPr>
      </p:pic>
      <p:graphicFrame>
        <p:nvGraphicFramePr>
          <p:cNvPr id="9" name="Espace réservé du contenu 8">
            <a:extLst>
              <a:ext uri="{FF2B5EF4-FFF2-40B4-BE49-F238E27FC236}">
                <a16:creationId xmlns:a16="http://schemas.microsoft.com/office/drawing/2014/main" id="{F2B487E0-69FD-02CE-E135-ABBAB5F3580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34581780"/>
              </p:ext>
            </p:extLst>
          </p:nvPr>
        </p:nvGraphicFramePr>
        <p:xfrm>
          <a:off x="251519" y="2708920"/>
          <a:ext cx="8640961" cy="28299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193">
                  <a:extLst>
                    <a:ext uri="{9D8B030D-6E8A-4147-A177-3AD203B41FA5}">
                      <a16:colId xmlns:a16="http://schemas.microsoft.com/office/drawing/2014/main" val="3820705030"/>
                    </a:ext>
                  </a:extLst>
                </a:gridCol>
                <a:gridCol w="1004533">
                  <a:extLst>
                    <a:ext uri="{9D8B030D-6E8A-4147-A177-3AD203B41FA5}">
                      <a16:colId xmlns:a16="http://schemas.microsoft.com/office/drawing/2014/main" val="1769793127"/>
                    </a:ext>
                  </a:extLst>
                </a:gridCol>
                <a:gridCol w="1083699">
                  <a:extLst>
                    <a:ext uri="{9D8B030D-6E8A-4147-A177-3AD203B41FA5}">
                      <a16:colId xmlns:a16="http://schemas.microsoft.com/office/drawing/2014/main" val="3506024315"/>
                    </a:ext>
                  </a:extLst>
                </a:gridCol>
                <a:gridCol w="1121267">
                  <a:extLst>
                    <a:ext uri="{9D8B030D-6E8A-4147-A177-3AD203B41FA5}">
                      <a16:colId xmlns:a16="http://schemas.microsoft.com/office/drawing/2014/main" val="612211884"/>
                    </a:ext>
                  </a:extLst>
                </a:gridCol>
                <a:gridCol w="1234423">
                  <a:extLst>
                    <a:ext uri="{9D8B030D-6E8A-4147-A177-3AD203B41FA5}">
                      <a16:colId xmlns:a16="http://schemas.microsoft.com/office/drawing/2014/main" val="3602621048"/>
                    </a:ext>
                  </a:extLst>
                </a:gridCol>
                <a:gridCol w="1244710">
                  <a:extLst>
                    <a:ext uri="{9D8B030D-6E8A-4147-A177-3AD203B41FA5}">
                      <a16:colId xmlns:a16="http://schemas.microsoft.com/office/drawing/2014/main" val="1191832450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80359712"/>
                    </a:ext>
                  </a:extLst>
                </a:gridCol>
              </a:tblGrid>
              <a:tr h="417805">
                <a:tc gridSpan="7">
                  <a:txBody>
                    <a:bodyPr/>
                    <a:lstStyle/>
                    <a:p>
                      <a:pPr algn="ctr"/>
                      <a:r>
                        <a:rPr lang="fr-FR" dirty="0"/>
                        <a:t>Personnel Non Médical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6795706"/>
                  </a:ext>
                </a:extLst>
              </a:tr>
              <a:tr h="417805">
                <a:tc rowSpan="2">
                  <a:txBody>
                    <a:bodyPr/>
                    <a:lstStyle/>
                    <a:p>
                      <a:pPr algn="ctr"/>
                      <a:endParaRPr lang="fr-FR" sz="1800" b="1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fr-FR" sz="1800" b="1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CATEGORIE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2024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2023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2022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0666210"/>
                  </a:ext>
                </a:extLst>
              </a:tr>
              <a:tr h="661524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>
                          <a:solidFill>
                            <a:schemeClr val="tx2"/>
                          </a:solidFill>
                        </a:rPr>
                        <a:t>Rémun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0" dirty="0">
                          <a:solidFill>
                            <a:schemeClr val="tx2"/>
                          </a:solidFill>
                        </a:rPr>
                        <a:t>Charges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>
                          <a:solidFill>
                            <a:schemeClr val="tx2"/>
                          </a:solidFill>
                        </a:rPr>
                        <a:t>Rémun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0" dirty="0">
                          <a:solidFill>
                            <a:schemeClr val="tx2"/>
                          </a:solidFill>
                        </a:rPr>
                        <a:t>Charges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>
                          <a:solidFill>
                            <a:schemeClr val="tx2"/>
                          </a:solidFill>
                        </a:rPr>
                        <a:t>Rémun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0" dirty="0">
                          <a:solidFill>
                            <a:schemeClr val="tx2"/>
                          </a:solidFill>
                        </a:rPr>
                        <a:t>Charges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4257414"/>
                  </a:ext>
                </a:extLst>
              </a:tr>
              <a:tr h="417805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8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CDD et autres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6 657 891,32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3 248 625,76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6 919 046,05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3 372 571,16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5 250 911,49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2 562 038,59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801189663"/>
                  </a:ext>
                </a:extLst>
              </a:tr>
              <a:tr h="417805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fr-FR" sz="16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Titulaires, stagiaires et CDI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45 947 341,33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24 628 649,60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46 371 319,80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24 167 689,51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37 804 643,13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19 549 145,41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08250592"/>
                  </a:ext>
                </a:extLst>
              </a:tr>
              <a:tr h="417805">
                <a:tc>
                  <a:txBody>
                    <a:bodyPr/>
                    <a:lstStyle/>
                    <a:p>
                      <a:pPr algn="ctr"/>
                      <a:r>
                        <a:rPr lang="fr-FR" sz="1800" b="1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Total</a:t>
                      </a:r>
                      <a:endParaRPr lang="fr-FR" sz="18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52 605 232,65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27 877 275,36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53 290 365,85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27 540 260,67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43 055 554,62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2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22 111 184,01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26280232"/>
                  </a:ext>
                </a:extLst>
              </a:tr>
            </a:tbl>
          </a:graphicData>
        </a:graphic>
      </p:graphicFrame>
      <p:sp>
        <p:nvSpPr>
          <p:cNvPr id="11" name="Rectangle 10">
            <a:extLst>
              <a:ext uri="{FF2B5EF4-FFF2-40B4-BE49-F238E27FC236}">
                <a16:creationId xmlns:a16="http://schemas.microsoft.com/office/drawing/2014/main" id="{744AB5E2-52B8-8BFE-52D6-FCDB76B95C8E}"/>
              </a:ext>
            </a:extLst>
          </p:cNvPr>
          <p:cNvSpPr/>
          <p:nvPr/>
        </p:nvSpPr>
        <p:spPr>
          <a:xfrm>
            <a:off x="0" y="1469410"/>
            <a:ext cx="599715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3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Masse salariale – </a:t>
            </a:r>
            <a:r>
              <a:rPr lang="fr-FR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Par catégorie</a:t>
            </a:r>
            <a:endParaRPr lang="fr-FR" sz="32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894488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catur">
  <a:themeElements>
    <a:clrScheme name="Personnalisé 4">
      <a:dk1>
        <a:sysClr val="windowText" lastClr="000000"/>
      </a:dk1>
      <a:lt1>
        <a:srgbClr val="FFFFFF"/>
      </a:lt1>
      <a:dk2>
        <a:srgbClr val="FFFFFF"/>
      </a:dk2>
      <a:lt2>
        <a:srgbClr val="0070C0"/>
      </a:lt2>
      <a:accent1>
        <a:srgbClr val="98C723"/>
      </a:accent1>
      <a:accent2>
        <a:srgbClr val="0070C0"/>
      </a:accent2>
      <a:accent3>
        <a:srgbClr val="D8D8D8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Personnalisé 1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Decatur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  <a:satMod val="110000"/>
              </a:schemeClr>
            </a:gs>
            <a:gs pos="47500">
              <a:schemeClr val="phClr">
                <a:tint val="53000"/>
                <a:satMod val="120000"/>
              </a:schemeClr>
            </a:gs>
            <a:gs pos="58500">
              <a:schemeClr val="phClr">
                <a:tint val="53000"/>
                <a:satMod val="120000"/>
              </a:schemeClr>
            </a:gs>
            <a:gs pos="100000">
              <a:schemeClr val="phClr">
                <a:tint val="90000"/>
                <a:satMod val="110000"/>
              </a:schemeClr>
            </a:gs>
          </a:gsLst>
          <a:lin ang="3600000" scaled="1"/>
        </a:gradFill>
        <a:gradFill rotWithShape="1">
          <a:gsLst>
            <a:gs pos="0">
              <a:schemeClr val="phClr">
                <a:shade val="54000"/>
                <a:satMod val="105000"/>
              </a:schemeClr>
            </a:gs>
            <a:gs pos="47500">
              <a:schemeClr val="phClr">
                <a:shade val="88000"/>
                <a:satMod val="105000"/>
              </a:schemeClr>
            </a:gs>
            <a:gs pos="58500">
              <a:schemeClr val="phClr">
                <a:shade val="88000"/>
                <a:satMod val="105000"/>
              </a:schemeClr>
            </a:gs>
            <a:gs pos="100000">
              <a:schemeClr val="phClr">
                <a:shade val="54000"/>
                <a:satMod val="105000"/>
              </a:schemeClr>
            </a:gs>
          </a:gsLst>
          <a:lin ang="36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82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3600000" algn="r" rotWithShape="0">
              <a:srgbClr val="000000">
                <a:alpha val="30000"/>
              </a:srgbClr>
            </a:outerShdw>
          </a:effectLst>
        </a:effectStyle>
        <a:effectStyle>
          <a:effectLst>
            <a:outerShdw blurRad="63500" dist="25400" dir="3600000" algn="r" rotWithShape="0">
              <a:srgbClr val="000000">
                <a:alpha val="36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9000000"/>
            </a:lightRig>
          </a:scene3d>
          <a:sp3d prstMaterial="flat">
            <a:bevelT w="38100" h="50800" prst="softRound"/>
          </a:sp3d>
        </a:effectStyle>
        <a:effectStyle>
          <a:effectLst>
            <a:outerShdw blurRad="76200" dist="38100" dir="3600000" algn="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9000000"/>
            </a:lightRig>
          </a:scene3d>
          <a:sp3d contourW="44450" prstMaterial="flat">
            <a:bevelT w="38100" h="50800" prst="softRound"/>
            <a:contourClr>
              <a:schemeClr val="phClr">
                <a:tint val="5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52000"/>
                <a:satMod val="105000"/>
              </a:schemeClr>
            </a:gs>
            <a:gs pos="47500">
              <a:schemeClr val="phClr">
                <a:tint val="90000"/>
                <a:shade val="89000"/>
                <a:satMod val="105000"/>
              </a:schemeClr>
            </a:gs>
            <a:gs pos="58500">
              <a:schemeClr val="phClr">
                <a:tint val="85000"/>
                <a:shade val="89000"/>
                <a:satMod val="105000"/>
              </a:schemeClr>
            </a:gs>
            <a:gs pos="100000">
              <a:schemeClr val="phClr">
                <a:tint val="100000"/>
                <a:shade val="52000"/>
                <a:satMod val="105000"/>
              </a:schemeClr>
            </a:gs>
          </a:gsLst>
          <a:lin ang="36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5000"/>
                <a:satMod val="120000"/>
              </a:schemeClr>
            </a:duotone>
          </a:blip>
          <a:tile tx="0" ty="0" sx="52000" sy="5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5839</TotalTime>
  <Words>2711</Words>
  <Application>Microsoft Office PowerPoint</Application>
  <PresentationFormat>Affichage à l'écran (4:3)</PresentationFormat>
  <Paragraphs>1390</Paragraphs>
  <Slides>32</Slides>
  <Notes>5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32</vt:i4>
      </vt:variant>
    </vt:vector>
  </HeadingPairs>
  <TitlesOfParts>
    <vt:vector size="38" baseType="lpstr">
      <vt:lpstr>Arial</vt:lpstr>
      <vt:lpstr>Calibri</vt:lpstr>
      <vt:lpstr>Century Gothic</vt:lpstr>
      <vt:lpstr>Courier New</vt:lpstr>
      <vt:lpstr>Wingdings</vt:lpstr>
      <vt:lpstr>Decatur</vt:lpstr>
      <vt:lpstr>     Rapport Sociale Unique  2023/2024</vt:lpstr>
      <vt:lpstr>Effectifs</vt:lpstr>
      <vt:lpstr>Effectifs</vt:lpstr>
      <vt:lpstr>Effectifs</vt:lpstr>
      <vt:lpstr>Effectifs</vt:lpstr>
      <vt:lpstr>Masse salariale</vt:lpstr>
      <vt:lpstr>Masse salariale</vt:lpstr>
      <vt:lpstr>Masse salariale</vt:lpstr>
      <vt:lpstr>Masse salariale</vt:lpstr>
      <vt:lpstr>Heures supplémentaires</vt:lpstr>
      <vt:lpstr>Heures supplémentaires</vt:lpstr>
      <vt:lpstr>Personnel intérimaire</vt:lpstr>
      <vt:lpstr>Compte Epargne Temps</vt:lpstr>
      <vt:lpstr>Droit de grève</vt:lpstr>
      <vt:lpstr>Absentéisme</vt:lpstr>
      <vt:lpstr>Absentéisme</vt:lpstr>
      <vt:lpstr>Absentéisme</vt:lpstr>
      <vt:lpstr>Accident de travail</vt:lpstr>
      <vt:lpstr>Maladie professionnelle</vt:lpstr>
      <vt:lpstr>Maladie professionnelle</vt:lpstr>
      <vt:lpstr>RQTH</vt:lpstr>
      <vt:lpstr>Attractivité et fidélisation </vt:lpstr>
      <vt:lpstr>Mobilité interne</vt:lpstr>
      <vt:lpstr>Egalité Homme/Femme</vt:lpstr>
      <vt:lpstr>Egalité Homme/Femme</vt:lpstr>
      <vt:lpstr>Egalité Homme/Femme</vt:lpstr>
      <vt:lpstr>Egalité Homme/Femme</vt:lpstr>
      <vt:lpstr>Egalité Homme/Femme</vt:lpstr>
      <vt:lpstr>Egalité Homme/Femme</vt:lpstr>
      <vt:lpstr>Egalité Homme/Femme</vt:lpstr>
      <vt:lpstr>Formation continue</vt:lpstr>
      <vt:lpstr>CGOS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Centre Hospitalier de Sens Compte-Rendu mensuel d’activités - Mai 2013</dc:title>
  <dc:creator>ELODIE PETIT</dc:creator>
  <cp:lastModifiedBy>MANON CHARPENTIER</cp:lastModifiedBy>
  <cp:revision>268</cp:revision>
  <cp:lastPrinted>2013-07-23T13:42:28Z</cp:lastPrinted>
  <dcterms:created xsi:type="dcterms:W3CDTF">2013-06-05T14:13:18Z</dcterms:created>
  <dcterms:modified xsi:type="dcterms:W3CDTF">2025-03-18T15:29:32Z</dcterms:modified>
</cp:coreProperties>
</file>